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9"/>
  </p:notesMasterIdLst>
  <p:sldIdLst>
    <p:sldId id="256" r:id="rId2"/>
    <p:sldId id="257" r:id="rId3"/>
    <p:sldId id="258" r:id="rId4"/>
    <p:sldId id="259" r:id="rId5"/>
    <p:sldId id="263" r:id="rId6"/>
    <p:sldId id="260" r:id="rId7"/>
    <p:sldId id="261" r:id="rId8"/>
    <p:sldId id="264" r:id="rId9"/>
    <p:sldId id="262" r:id="rId10"/>
    <p:sldId id="267" r:id="rId11"/>
    <p:sldId id="265"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95" r:id="rId25"/>
    <p:sldId id="280" r:id="rId26"/>
    <p:sldId id="281" r:id="rId27"/>
    <p:sldId id="282" r:id="rId28"/>
    <p:sldId id="283" r:id="rId29"/>
    <p:sldId id="284" r:id="rId30"/>
    <p:sldId id="285" r:id="rId31"/>
    <p:sldId id="286" r:id="rId32"/>
    <p:sldId id="294" r:id="rId33"/>
    <p:sldId id="288" r:id="rId34"/>
    <p:sldId id="289" r:id="rId35"/>
    <p:sldId id="290" r:id="rId36"/>
    <p:sldId id="291" r:id="rId37"/>
    <p:sldId id="292" r:id="rId38"/>
    <p:sldId id="293"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00CC"/>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272"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984E0C-EF9C-44F4-9E57-F827EF581E62}" type="datetimeFigureOut">
              <a:rPr lang="en-US" smtClean="0"/>
              <a:pPr/>
              <a:t>06-Apr-20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E0FA8E-35EC-4570-A01F-8B1F031CFAE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6323E27-7D0D-4AF3-BC7F-9304DE8C5E6B}" type="datetime1">
              <a:rPr lang="en-US" smtClean="0"/>
              <a:pPr/>
              <a:t>06-Apr-20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D.ILANGOVAN Prof &amp; Head Commerce Annamalai University</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A76E63-A7E4-471C-9142-BD49733427B6}" type="datetime1">
              <a:rPr lang="en-US" smtClean="0"/>
              <a:pPr/>
              <a:t>06-Apr-20</a:t>
            </a:fld>
            <a:endParaRPr lang="en-US"/>
          </a:p>
        </p:txBody>
      </p:sp>
      <p:sp>
        <p:nvSpPr>
          <p:cNvPr id="5" name="Footer Placeholder 4"/>
          <p:cNvSpPr>
            <a:spLocks noGrp="1"/>
          </p:cNvSpPr>
          <p:nvPr>
            <p:ph type="ftr" sz="quarter" idx="11"/>
          </p:nvPr>
        </p:nvSpPr>
        <p:spPr/>
        <p:txBody>
          <a:bodyPr/>
          <a:lstStyle/>
          <a:p>
            <a:r>
              <a:rPr lang="en-US" smtClean="0"/>
              <a:t>D.ILANGOVAN Prof &amp; Head Commerce Annamalai University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49A93E-3656-426D-9A82-457B131C40F7}" type="datetime1">
              <a:rPr lang="en-US" smtClean="0"/>
              <a:pPr/>
              <a:t>06-Apr-20</a:t>
            </a:fld>
            <a:endParaRPr lang="en-US"/>
          </a:p>
        </p:txBody>
      </p:sp>
      <p:sp>
        <p:nvSpPr>
          <p:cNvPr id="5" name="Footer Placeholder 4"/>
          <p:cNvSpPr>
            <a:spLocks noGrp="1"/>
          </p:cNvSpPr>
          <p:nvPr>
            <p:ph type="ftr" sz="quarter" idx="11"/>
          </p:nvPr>
        </p:nvSpPr>
        <p:spPr/>
        <p:txBody>
          <a:bodyPr/>
          <a:lstStyle/>
          <a:p>
            <a:r>
              <a:rPr lang="en-US" smtClean="0"/>
              <a:t>D.ILANGOVAN Prof &amp; Head Commerce Annamalai University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FE59026-F378-43DC-A913-C637680BBD3D}" type="datetime1">
              <a:rPr lang="en-US" smtClean="0"/>
              <a:pPr/>
              <a:t>06-Apr-20</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r>
              <a:rPr lang="en-US" smtClean="0"/>
              <a:t>D.ILANGOVAN Prof &amp; Head Commerce Annamalai University</a:t>
            </a:r>
            <a:endParaRPr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DA9320E-F3A6-4D75-9E95-73611BD5204B}" type="datetime1">
              <a:rPr lang="en-US" smtClean="0"/>
              <a:pPr/>
              <a:t>06-Apr-20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D.ILANGOVAN Prof &amp; Head Commerce Annamalai University</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62B0E96-AFCC-4475-977A-FC488CE91590}" type="datetime1">
              <a:rPr lang="en-US" smtClean="0"/>
              <a:pPr/>
              <a:t>06-Apr-20</a:t>
            </a:fld>
            <a:endParaRPr lang="en-US"/>
          </a:p>
        </p:txBody>
      </p:sp>
      <p:sp>
        <p:nvSpPr>
          <p:cNvPr id="6" name="Footer Placeholder 5"/>
          <p:cNvSpPr>
            <a:spLocks noGrp="1"/>
          </p:cNvSpPr>
          <p:nvPr>
            <p:ph type="ftr" sz="quarter" idx="11"/>
          </p:nvPr>
        </p:nvSpPr>
        <p:spPr/>
        <p:txBody>
          <a:bodyPr/>
          <a:lstStyle/>
          <a:p>
            <a:r>
              <a:rPr lang="en-US" smtClean="0"/>
              <a:t>D.ILANGOVAN Prof &amp; Head Commerce Annamalai University</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1C8792B-0DD9-43CF-82F4-3074E06B8D72}" type="datetime1">
              <a:rPr lang="en-US" smtClean="0"/>
              <a:pPr/>
              <a:t>06-Apr-20</a:t>
            </a:fld>
            <a:endParaRPr lang="en-US"/>
          </a:p>
        </p:txBody>
      </p:sp>
      <p:sp>
        <p:nvSpPr>
          <p:cNvPr id="8" name="Footer Placeholder 7"/>
          <p:cNvSpPr>
            <a:spLocks noGrp="1"/>
          </p:cNvSpPr>
          <p:nvPr>
            <p:ph type="ftr" sz="quarter" idx="11"/>
          </p:nvPr>
        </p:nvSpPr>
        <p:spPr/>
        <p:txBody>
          <a:bodyPr/>
          <a:lstStyle/>
          <a:p>
            <a:r>
              <a:rPr lang="en-US" smtClean="0"/>
              <a:t>D.ILANGOVAN Prof &amp; Head Commerce Annamalai University</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F6D5657-8B48-4BFE-B85B-5EB31CCB3593}" type="datetime1">
              <a:rPr lang="en-US" smtClean="0"/>
              <a:pPr/>
              <a:t>06-Apr-20</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r>
              <a:rPr lang="en-US" smtClean="0"/>
              <a:t>D.ILANGOVAN Prof &amp; Head Commerce Annamalai University</a:t>
            </a:r>
            <a:endParaRPr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AD02DD-7936-4BA6-862F-B7F4E90080E8}" type="datetime1">
              <a:rPr lang="en-US" smtClean="0"/>
              <a:pPr/>
              <a:t>06-Apr-20</a:t>
            </a:fld>
            <a:endParaRPr lang="en-US"/>
          </a:p>
        </p:txBody>
      </p:sp>
      <p:sp>
        <p:nvSpPr>
          <p:cNvPr id="3" name="Footer Placeholder 2"/>
          <p:cNvSpPr>
            <a:spLocks noGrp="1"/>
          </p:cNvSpPr>
          <p:nvPr>
            <p:ph type="ftr" sz="quarter" idx="11"/>
          </p:nvPr>
        </p:nvSpPr>
        <p:spPr/>
        <p:txBody>
          <a:bodyPr/>
          <a:lstStyle/>
          <a:p>
            <a:r>
              <a:rPr lang="en-US" smtClean="0"/>
              <a:t>D.ILANGOVAN Prof &amp; Head Commerce Annamalai University</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6E82072-E3FF-4988-8EB1-67C4059ABBB0}" type="datetime1">
              <a:rPr lang="en-US" smtClean="0"/>
              <a:pPr/>
              <a:t>06-Apr-20</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r>
              <a:rPr lang="en-US" smtClean="0"/>
              <a:t>D.ILANGOVAN Prof &amp; Head Commerce Annamalai University</a:t>
            </a:r>
            <a:endParaRPr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0D606CE-D3CF-4AED-AF11-743C0FDD0016}" type="datetime1">
              <a:rPr lang="en-US" smtClean="0"/>
              <a:pPr/>
              <a:t>06-Apr-20</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r>
              <a:rPr lang="en-US" smtClean="0"/>
              <a:t>D.ILANGOVAN Prof &amp; Head Commerce Annamalai University</a:t>
            </a:r>
            <a:endParaRPr lang="en-US"/>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3813FA7-3851-44AE-9F3B-F475DFED571E}" type="datetime1">
              <a:rPr lang="en-US" smtClean="0"/>
              <a:pPr/>
              <a:t>06-Apr-20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D.ILANGOVAN Prof &amp; Head Commerce Annamalai University</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763000" cy="3429000"/>
          </a:xfrm>
          <a:solidFill>
            <a:schemeClr val="accent4">
              <a:lumMod val="40000"/>
              <a:lumOff val="60000"/>
            </a:schemeClr>
          </a:solidFill>
        </p:spPr>
        <p:style>
          <a:lnRef idx="2">
            <a:schemeClr val="accent1"/>
          </a:lnRef>
          <a:fillRef idx="1">
            <a:schemeClr val="lt1"/>
          </a:fillRef>
          <a:effectRef idx="0">
            <a:schemeClr val="accent1"/>
          </a:effectRef>
          <a:fontRef idx="minor">
            <a:schemeClr val="dk1"/>
          </a:fontRef>
        </p:style>
        <p:txBody>
          <a:bodyPr>
            <a:normAutofit/>
          </a:bodyPr>
          <a:lstStyle/>
          <a:p>
            <a:pPr algn="ctr"/>
            <a:r>
              <a:rPr lang="en-US" sz="4800"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ANNAMALAI UNIVERSITY</a:t>
            </a:r>
            <a:r>
              <a:rPr lang="en-US" dirty="0" smtClean="0"/>
              <a:t/>
            </a:r>
            <a:br>
              <a:rPr lang="en-US" dirty="0" smtClean="0"/>
            </a:br>
            <a:r>
              <a:rPr lang="en-US" sz="6000" dirty="0" smtClean="0">
                <a:solidFill>
                  <a:srgbClr val="00B050"/>
                </a:solidFill>
              </a:rPr>
              <a:t>DEPARTMENT OF COMMERCE</a:t>
            </a:r>
            <a:endParaRPr lang="en-US" dirty="0">
              <a:solidFill>
                <a:srgbClr val="00B050"/>
              </a:solidFill>
            </a:endParaRPr>
          </a:p>
        </p:txBody>
      </p:sp>
      <p:sp>
        <p:nvSpPr>
          <p:cNvPr id="3" name="Subtitle 2"/>
          <p:cNvSpPr>
            <a:spLocks noGrp="1"/>
          </p:cNvSpPr>
          <p:nvPr>
            <p:ph type="subTitle" idx="1"/>
          </p:nvPr>
        </p:nvSpPr>
        <p:spPr>
          <a:xfrm>
            <a:off x="1600200" y="4038600"/>
            <a:ext cx="7391400" cy="281940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n-US" sz="6600" dirty="0" smtClean="0">
                <a:solidFill>
                  <a:srgbClr val="CC00CC"/>
                </a:solidFill>
              </a:rPr>
              <a:t>WELCOME PARTICIPANTS</a:t>
            </a:r>
            <a:endParaRPr lang="en-US" sz="6600" dirty="0">
              <a:solidFill>
                <a:srgbClr val="CC00CC"/>
              </a:solidFill>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C00000"/>
                </a:solidFill>
                <a:latin typeface="Aharoni" pitchFamily="2" charset="-79"/>
                <a:cs typeface="Aharoni" pitchFamily="2" charset="-79"/>
              </a:rPr>
              <a:t>Block Chain Technology</a:t>
            </a:r>
            <a:r>
              <a:rPr lang="en-US" dirty="0" smtClean="0">
                <a:solidFill>
                  <a:srgbClr val="C00000"/>
                </a:solidFill>
                <a:latin typeface="Aharoni" pitchFamily="2" charset="-79"/>
                <a:cs typeface="Aharoni" pitchFamily="2" charset="-79"/>
              </a:rPr>
              <a:t/>
            </a:r>
            <a:br>
              <a:rPr lang="en-US" dirty="0" smtClean="0">
                <a:solidFill>
                  <a:srgbClr val="C00000"/>
                </a:solidFill>
                <a:latin typeface="Aharoni" pitchFamily="2" charset="-79"/>
                <a:cs typeface="Aharoni" pitchFamily="2" charset="-79"/>
              </a:rPr>
            </a:br>
            <a:r>
              <a:rPr lang="en-US" dirty="0" smtClean="0">
                <a:solidFill>
                  <a:srgbClr val="C00000"/>
                </a:solidFill>
                <a:latin typeface="Aharoni" pitchFamily="2" charset="-79"/>
                <a:cs typeface="Aharoni" pitchFamily="2" charset="-79"/>
              </a:rPr>
              <a:t>[leading to bit coin]</a:t>
            </a:r>
            <a:endParaRPr lang="en-US" dirty="0">
              <a:solidFill>
                <a:srgbClr val="C00000"/>
              </a:solidFill>
              <a:latin typeface="Aharoni" pitchFamily="2" charset="-79"/>
              <a:cs typeface="Aharoni" pitchFamily="2" charset="-79"/>
            </a:endParaRPr>
          </a:p>
        </p:txBody>
      </p:sp>
      <p:sp>
        <p:nvSpPr>
          <p:cNvPr id="3" name="Content Placeholder 2"/>
          <p:cNvSpPr>
            <a:spLocks noGrp="1"/>
          </p:cNvSpPr>
          <p:nvPr>
            <p:ph sz="quarter" idx="1"/>
          </p:nvPr>
        </p:nvSpPr>
        <p:spPr/>
        <p:txBody>
          <a:bodyPr/>
          <a:lstStyle/>
          <a:p>
            <a:r>
              <a:rPr lang="en-US" b="1" dirty="0" smtClean="0">
                <a:solidFill>
                  <a:srgbClr val="FF0000"/>
                </a:solidFill>
              </a:rPr>
              <a:t>A </a:t>
            </a:r>
            <a:r>
              <a:rPr lang="en-US" b="1" i="1" dirty="0" err="1" smtClean="0">
                <a:solidFill>
                  <a:srgbClr val="FF0000"/>
                </a:solidFill>
              </a:rPr>
              <a:t>blockchain</a:t>
            </a:r>
            <a:r>
              <a:rPr lang="en-US" b="1" dirty="0" smtClean="0">
                <a:solidFill>
                  <a:srgbClr val="FF0000"/>
                </a:solidFill>
              </a:rPr>
              <a:t> is a decentralized, distributed and public digital ledger that is used to record transactions across many computers so that any involved record cannot be altered retroactively, without the alteration of all subsequent </a:t>
            </a:r>
            <a:r>
              <a:rPr lang="en-US" b="1" i="1" dirty="0" smtClean="0">
                <a:solidFill>
                  <a:srgbClr val="FF0000"/>
                </a:solidFill>
              </a:rPr>
              <a:t>blocks</a:t>
            </a:r>
            <a:endParaRPr lang="en-US" b="1" dirty="0" smtClean="0">
              <a:solidFill>
                <a:srgbClr val="FF0000"/>
              </a:solidFill>
            </a:endParaRPr>
          </a:p>
          <a:p>
            <a:endParaRPr lang="en-US" dirty="0"/>
          </a:p>
        </p:txBody>
      </p:sp>
      <p:sp>
        <p:nvSpPr>
          <p:cNvPr id="4" name="Date Placeholder 3"/>
          <p:cNvSpPr>
            <a:spLocks noGrp="1"/>
          </p:cNvSpPr>
          <p:nvPr>
            <p:ph type="dt" sz="half" idx="14"/>
          </p:nvPr>
        </p:nvSpPr>
        <p:spPr/>
        <p:txBody>
          <a:bodyPr/>
          <a:lstStyle/>
          <a:p>
            <a:fld id="{FDCC9593-E7F3-4A9B-8AAB-F50B2C29E67F}"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10</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C00000"/>
                </a:solidFill>
                <a:latin typeface="Aharoni" pitchFamily="2" charset="-79"/>
                <a:cs typeface="Aharoni" pitchFamily="2" charset="-79"/>
              </a:rPr>
              <a:t>Robotics in Banking</a:t>
            </a:r>
            <a:endParaRPr lang="en-US" dirty="0">
              <a:solidFill>
                <a:srgbClr val="C00000"/>
              </a:solidFill>
              <a:latin typeface="Aharoni" pitchFamily="2" charset="-79"/>
              <a:cs typeface="Aharoni" pitchFamily="2" charset="-79"/>
            </a:endParaRPr>
          </a:p>
        </p:txBody>
      </p:sp>
      <p:sp>
        <p:nvSpPr>
          <p:cNvPr id="3" name="Content Placeholder 2"/>
          <p:cNvSpPr>
            <a:spLocks noGrp="1"/>
          </p:cNvSpPr>
          <p:nvPr>
            <p:ph sz="quarter" idx="1"/>
          </p:nvPr>
        </p:nvSpPr>
        <p:spPr/>
        <p:txBody>
          <a:bodyPr/>
          <a:lstStyle/>
          <a:p>
            <a:r>
              <a:rPr lang="en-US" b="1" dirty="0" smtClean="0">
                <a:solidFill>
                  <a:srgbClr val="CC00CC"/>
                </a:solidFill>
              </a:rPr>
              <a:t>Robotics in banking is defined as the use of robotic process automation software like </a:t>
            </a:r>
            <a:r>
              <a:rPr lang="en-US" b="1" dirty="0" err="1" smtClean="0">
                <a:solidFill>
                  <a:srgbClr val="CC00CC"/>
                </a:solidFill>
              </a:rPr>
              <a:t>UiPath</a:t>
            </a:r>
            <a:r>
              <a:rPr lang="en-US" b="1" dirty="0" smtClean="0">
                <a:solidFill>
                  <a:srgbClr val="CC00CC"/>
                </a:solidFill>
              </a:rPr>
              <a:t>, Automation Anywhere, or Blue Prism, to install desktop and end user device level software robots, or an artificial intelligence workforce, or assistants, to help process banking work that is repetitive in nature.</a:t>
            </a:r>
          </a:p>
          <a:p>
            <a:endParaRPr lang="en-US" dirty="0"/>
          </a:p>
        </p:txBody>
      </p:sp>
      <p:sp>
        <p:nvSpPr>
          <p:cNvPr id="4" name="Date Placeholder 3"/>
          <p:cNvSpPr>
            <a:spLocks noGrp="1"/>
          </p:cNvSpPr>
          <p:nvPr>
            <p:ph type="dt" sz="half" idx="14"/>
          </p:nvPr>
        </p:nvSpPr>
        <p:spPr/>
        <p:txBody>
          <a:bodyPr/>
          <a:lstStyle/>
          <a:p>
            <a:fld id="{12D311E6-7DFE-4C22-A547-09D74911A78B}"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11</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1143000"/>
          </a:xfrm>
        </p:spPr>
        <p:txBody>
          <a:bodyPr>
            <a:normAutofit/>
          </a:bodyPr>
          <a:lstStyle/>
          <a:p>
            <a:pPr algn="ctr"/>
            <a:r>
              <a:rPr lang="en-IN" dirty="0" smtClean="0">
                <a:solidFill>
                  <a:srgbClr val="C00000"/>
                </a:solidFill>
                <a:latin typeface="Aharoni" pitchFamily="2" charset="-79"/>
                <a:cs typeface="Aharoni" pitchFamily="2" charset="-79"/>
              </a:rPr>
              <a:t>Prudential Norms of Asset &amp; Classification</a:t>
            </a:r>
            <a:r>
              <a:rPr lang="en-US" dirty="0" smtClean="0">
                <a:solidFill>
                  <a:srgbClr val="C00000"/>
                </a:solidFill>
                <a:latin typeface="Aharoni" pitchFamily="2" charset="-79"/>
                <a:cs typeface="Aharoni" pitchFamily="2" charset="-79"/>
              </a:rPr>
              <a:t/>
            </a:r>
            <a:br>
              <a:rPr lang="en-US" dirty="0" smtClean="0">
                <a:solidFill>
                  <a:srgbClr val="C00000"/>
                </a:solidFill>
                <a:latin typeface="Aharoni" pitchFamily="2" charset="-79"/>
                <a:cs typeface="Aharoni" pitchFamily="2" charset="-79"/>
              </a:rPr>
            </a:br>
            <a:endParaRPr lang="en-US" dirty="0">
              <a:solidFill>
                <a:srgbClr val="C00000"/>
              </a:solidFill>
              <a:latin typeface="Aharoni" pitchFamily="2" charset="-79"/>
              <a:cs typeface="Aharoni" pitchFamily="2" charset="-79"/>
            </a:endParaRPr>
          </a:p>
        </p:txBody>
      </p:sp>
      <p:sp>
        <p:nvSpPr>
          <p:cNvPr id="3" name="Content Placeholder 2"/>
          <p:cNvSpPr>
            <a:spLocks noGrp="1"/>
          </p:cNvSpPr>
          <p:nvPr>
            <p:ph sz="quarter" idx="1"/>
          </p:nvPr>
        </p:nvSpPr>
        <p:spPr/>
        <p:txBody>
          <a:bodyPr/>
          <a:lstStyle/>
          <a:p>
            <a:r>
              <a:rPr lang="en-US" dirty="0" smtClean="0">
                <a:solidFill>
                  <a:srgbClr val="006600"/>
                </a:solidFill>
              </a:rPr>
              <a:t>"</a:t>
            </a:r>
            <a:r>
              <a:rPr lang="en-US" b="1" dirty="0" smtClean="0">
                <a:solidFill>
                  <a:srgbClr val="006600"/>
                </a:solidFill>
              </a:rPr>
              <a:t>Prudential norms</a:t>
            </a:r>
            <a:r>
              <a:rPr lang="en-US" dirty="0" smtClean="0">
                <a:solidFill>
                  <a:srgbClr val="006600"/>
                </a:solidFill>
              </a:rPr>
              <a:t>" are </a:t>
            </a:r>
            <a:r>
              <a:rPr lang="en-US" dirty="0" err="1" smtClean="0">
                <a:solidFill>
                  <a:srgbClr val="006600"/>
                </a:solidFill>
              </a:rPr>
              <a:t>definitionally</a:t>
            </a:r>
            <a:r>
              <a:rPr lang="en-US" dirty="0" smtClean="0">
                <a:solidFill>
                  <a:srgbClr val="006600"/>
                </a:solidFill>
              </a:rPr>
              <a:t> the guidelines and general </a:t>
            </a:r>
            <a:r>
              <a:rPr lang="en-US" b="1" dirty="0" smtClean="0">
                <a:solidFill>
                  <a:srgbClr val="006600"/>
                </a:solidFill>
              </a:rPr>
              <a:t>norms</a:t>
            </a:r>
            <a:r>
              <a:rPr lang="en-US" dirty="0" smtClean="0">
                <a:solidFill>
                  <a:srgbClr val="006600"/>
                </a:solidFill>
              </a:rPr>
              <a:t> issued by the regulating bank (the central bank) of the country for the proper and accountable functioning of bank and bank-like establishments. In other words, the </a:t>
            </a:r>
            <a:r>
              <a:rPr lang="en-US" b="1" dirty="0" smtClean="0">
                <a:solidFill>
                  <a:srgbClr val="006600"/>
                </a:solidFill>
              </a:rPr>
              <a:t>norms</a:t>
            </a:r>
            <a:r>
              <a:rPr lang="en-US" dirty="0" smtClean="0">
                <a:solidFill>
                  <a:srgbClr val="006600"/>
                </a:solidFill>
              </a:rPr>
              <a:t> are the practices that all banks are expected to follow.</a:t>
            </a:r>
          </a:p>
          <a:p>
            <a:endParaRPr lang="en-US" dirty="0"/>
          </a:p>
        </p:txBody>
      </p:sp>
      <p:sp>
        <p:nvSpPr>
          <p:cNvPr id="4" name="Date Placeholder 3"/>
          <p:cNvSpPr>
            <a:spLocks noGrp="1"/>
          </p:cNvSpPr>
          <p:nvPr>
            <p:ph type="dt" sz="half" idx="14"/>
          </p:nvPr>
        </p:nvSpPr>
        <p:spPr/>
        <p:txBody>
          <a:bodyPr/>
          <a:lstStyle/>
          <a:p>
            <a:fld id="{B83B7F25-DAB5-43C0-B9BC-3A5651F9279A}"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12</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600200"/>
            <a:ext cx="8686800" cy="4873752"/>
          </a:xfrm>
        </p:spPr>
        <p:txBody>
          <a:bodyPr>
            <a:normAutofit/>
          </a:bodyPr>
          <a:lstStyle/>
          <a:p>
            <a:pPr algn="ctr">
              <a:buNone/>
            </a:pPr>
            <a:r>
              <a:rPr lang="en-US" sz="9600" dirty="0" smtClean="0">
                <a:solidFill>
                  <a:srgbClr val="CC00CC"/>
                </a:solidFill>
                <a:latin typeface="Algerian" pitchFamily="82" charset="0"/>
              </a:rPr>
              <a:t>FINANCIAL MANAGEMENT</a:t>
            </a:r>
            <a:endParaRPr lang="en-US" sz="9600" dirty="0">
              <a:solidFill>
                <a:srgbClr val="CC00CC"/>
              </a:solidFill>
              <a:latin typeface="Algerian" pitchFamily="82" charset="0"/>
            </a:endParaRPr>
          </a:p>
        </p:txBody>
      </p:sp>
      <p:sp>
        <p:nvSpPr>
          <p:cNvPr id="4" name="Date Placeholder 3"/>
          <p:cNvSpPr>
            <a:spLocks noGrp="1"/>
          </p:cNvSpPr>
          <p:nvPr>
            <p:ph type="dt" sz="half" idx="14"/>
          </p:nvPr>
        </p:nvSpPr>
        <p:spPr/>
        <p:txBody>
          <a:bodyPr/>
          <a:lstStyle/>
          <a:p>
            <a:fld id="{8964ED61-2182-43FF-B8E8-400A0C1913E4}"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13</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C00000"/>
                </a:solidFill>
                <a:latin typeface="Aharoni" pitchFamily="2" charset="-79"/>
                <a:cs typeface="Aharoni" pitchFamily="2" charset="-79"/>
              </a:rPr>
              <a:t>Cost of Capital</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b="1" i="1" dirty="0" smtClean="0">
                <a:solidFill>
                  <a:srgbClr val="006600"/>
                </a:solidFill>
              </a:rPr>
              <a:t>Cost of capital</a:t>
            </a:r>
            <a:r>
              <a:rPr lang="en-US" dirty="0" smtClean="0">
                <a:solidFill>
                  <a:srgbClr val="006600"/>
                </a:solidFill>
              </a:rPr>
              <a:t> refers to the opportunity </a:t>
            </a:r>
            <a:r>
              <a:rPr lang="en-US" b="1" i="1" dirty="0" smtClean="0">
                <a:solidFill>
                  <a:srgbClr val="006600"/>
                </a:solidFill>
              </a:rPr>
              <a:t>cost</a:t>
            </a:r>
            <a:r>
              <a:rPr lang="en-US" dirty="0" smtClean="0">
                <a:solidFill>
                  <a:srgbClr val="006600"/>
                </a:solidFill>
              </a:rPr>
              <a:t> of making a specific investment. It is the rate of return that could have been earned by putting the same money into a different investment with equal risk. </a:t>
            </a:r>
          </a:p>
          <a:p>
            <a:r>
              <a:rPr lang="en-US" dirty="0" smtClean="0">
                <a:solidFill>
                  <a:srgbClr val="CC00CC"/>
                </a:solidFill>
              </a:rPr>
              <a:t>Thus, the </a:t>
            </a:r>
            <a:r>
              <a:rPr lang="en-US" b="1" i="1" dirty="0" smtClean="0">
                <a:solidFill>
                  <a:srgbClr val="CC00CC"/>
                </a:solidFill>
              </a:rPr>
              <a:t>cost of capital</a:t>
            </a:r>
            <a:r>
              <a:rPr lang="en-US" dirty="0" smtClean="0">
                <a:solidFill>
                  <a:srgbClr val="CC00CC"/>
                </a:solidFill>
              </a:rPr>
              <a:t> is the rate of return required to persuade the investor to make a given investment.</a:t>
            </a:r>
          </a:p>
          <a:p>
            <a:endParaRPr lang="en-US" dirty="0"/>
          </a:p>
        </p:txBody>
      </p:sp>
      <p:sp>
        <p:nvSpPr>
          <p:cNvPr id="4" name="Date Placeholder 3"/>
          <p:cNvSpPr>
            <a:spLocks noGrp="1"/>
          </p:cNvSpPr>
          <p:nvPr>
            <p:ph type="dt" sz="half" idx="14"/>
          </p:nvPr>
        </p:nvSpPr>
        <p:spPr/>
        <p:txBody>
          <a:bodyPr/>
          <a:lstStyle/>
          <a:p>
            <a:fld id="{1812E9B2-023F-41DB-AF99-ED56E1B88FAD}"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14</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C00000"/>
                </a:solidFill>
                <a:latin typeface="Aharoni" pitchFamily="2" charset="-79"/>
                <a:cs typeface="Aharoni" pitchFamily="2" charset="-79"/>
              </a:rPr>
              <a:t>Cash Flow Analysis</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An examination of a company's </a:t>
            </a:r>
            <a:r>
              <a:rPr lang="en-US" b="1" dirty="0" smtClean="0"/>
              <a:t>cash</a:t>
            </a:r>
            <a:r>
              <a:rPr lang="en-US" dirty="0" smtClean="0"/>
              <a:t> inflows and outflows during a specific period. </a:t>
            </a:r>
          </a:p>
          <a:p>
            <a:r>
              <a:rPr lang="en-US" dirty="0" smtClean="0">
                <a:solidFill>
                  <a:srgbClr val="0000FF"/>
                </a:solidFill>
              </a:rPr>
              <a:t>The </a:t>
            </a:r>
            <a:r>
              <a:rPr lang="en-US" b="1" dirty="0" smtClean="0">
                <a:solidFill>
                  <a:srgbClr val="0000FF"/>
                </a:solidFill>
              </a:rPr>
              <a:t>analysis</a:t>
            </a:r>
            <a:r>
              <a:rPr lang="en-US" dirty="0" smtClean="0">
                <a:solidFill>
                  <a:srgbClr val="0000FF"/>
                </a:solidFill>
              </a:rPr>
              <a:t> begins with a starting balance and generates an ending balance after accounting for all </a:t>
            </a:r>
            <a:r>
              <a:rPr lang="en-US" b="1" dirty="0" smtClean="0">
                <a:solidFill>
                  <a:srgbClr val="0000FF"/>
                </a:solidFill>
              </a:rPr>
              <a:t>cash</a:t>
            </a:r>
            <a:r>
              <a:rPr lang="en-US" dirty="0" smtClean="0">
                <a:solidFill>
                  <a:srgbClr val="0000FF"/>
                </a:solidFill>
              </a:rPr>
              <a:t> receipts and paid expenses during the period. </a:t>
            </a:r>
          </a:p>
          <a:p>
            <a:r>
              <a:rPr lang="en-US" dirty="0" smtClean="0">
                <a:solidFill>
                  <a:srgbClr val="FF0000"/>
                </a:solidFill>
              </a:rPr>
              <a:t>The </a:t>
            </a:r>
            <a:r>
              <a:rPr lang="en-US" b="1" dirty="0" smtClean="0">
                <a:solidFill>
                  <a:srgbClr val="FF0000"/>
                </a:solidFill>
              </a:rPr>
              <a:t>cash flow analysis</a:t>
            </a:r>
            <a:r>
              <a:rPr lang="en-US" dirty="0" smtClean="0">
                <a:solidFill>
                  <a:srgbClr val="FF0000"/>
                </a:solidFill>
              </a:rPr>
              <a:t> is often used for financial reporting purposes.</a:t>
            </a:r>
          </a:p>
          <a:p>
            <a:endParaRPr lang="en-US" dirty="0"/>
          </a:p>
        </p:txBody>
      </p:sp>
      <p:sp>
        <p:nvSpPr>
          <p:cNvPr id="4" name="Date Placeholder 3"/>
          <p:cNvSpPr>
            <a:spLocks noGrp="1"/>
          </p:cNvSpPr>
          <p:nvPr>
            <p:ph type="dt" sz="half" idx="14"/>
          </p:nvPr>
        </p:nvSpPr>
        <p:spPr/>
        <p:txBody>
          <a:bodyPr/>
          <a:lstStyle/>
          <a:p>
            <a:fld id="{0BC6E803-D90A-4981-A8F2-3714D63AD566}"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15</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C00000"/>
                </a:solidFill>
                <a:latin typeface="Aharoni" pitchFamily="2" charset="-79"/>
                <a:cs typeface="Aharoni" pitchFamily="2" charset="-79"/>
              </a:rPr>
              <a:t>Risk and Return</a:t>
            </a:r>
            <a:r>
              <a:rPr lang="en-US" dirty="0" smtClean="0">
                <a:solidFill>
                  <a:srgbClr val="C00000"/>
                </a:solidFill>
                <a:latin typeface="Aharoni" pitchFamily="2" charset="-79"/>
                <a:cs typeface="Aharoni" pitchFamily="2" charset="-79"/>
              </a:rPr>
              <a:t/>
            </a:r>
            <a:br>
              <a:rPr lang="en-US" dirty="0" smtClean="0">
                <a:solidFill>
                  <a:srgbClr val="C00000"/>
                </a:solidFill>
                <a:latin typeface="Aharoni" pitchFamily="2" charset="-79"/>
                <a:cs typeface="Aharoni" pitchFamily="2" charset="-79"/>
              </a:rPr>
            </a:br>
            <a:endParaRPr lang="en-US" dirty="0">
              <a:solidFill>
                <a:srgbClr val="C00000"/>
              </a:solidFill>
              <a:latin typeface="Aharoni" pitchFamily="2" charset="-79"/>
              <a:cs typeface="Aharoni" pitchFamily="2" charset="-79"/>
            </a:endParaRPr>
          </a:p>
        </p:txBody>
      </p:sp>
      <p:sp>
        <p:nvSpPr>
          <p:cNvPr id="3" name="Content Placeholder 2"/>
          <p:cNvSpPr>
            <a:spLocks noGrp="1"/>
          </p:cNvSpPr>
          <p:nvPr>
            <p:ph sz="quarter" idx="1"/>
          </p:nvPr>
        </p:nvSpPr>
        <p:spPr/>
        <p:txBody>
          <a:bodyPr/>
          <a:lstStyle/>
          <a:p>
            <a:r>
              <a:rPr lang="en-US" dirty="0" smtClean="0">
                <a:solidFill>
                  <a:srgbClr val="0000FF"/>
                </a:solidFill>
              </a:rPr>
              <a:t>Higher </a:t>
            </a:r>
            <a:r>
              <a:rPr lang="en-US" b="1" dirty="0" smtClean="0">
                <a:solidFill>
                  <a:srgbClr val="0000FF"/>
                </a:solidFill>
              </a:rPr>
              <a:t>risk</a:t>
            </a:r>
            <a:r>
              <a:rPr lang="en-US" dirty="0" smtClean="0">
                <a:solidFill>
                  <a:srgbClr val="0000FF"/>
                </a:solidFill>
              </a:rPr>
              <a:t> is associated with greater probability of higher </a:t>
            </a:r>
            <a:r>
              <a:rPr lang="en-US" b="1" dirty="0" smtClean="0">
                <a:solidFill>
                  <a:srgbClr val="0000FF"/>
                </a:solidFill>
              </a:rPr>
              <a:t>return</a:t>
            </a:r>
            <a:r>
              <a:rPr lang="en-US" dirty="0" smtClean="0">
                <a:solidFill>
                  <a:srgbClr val="0000FF"/>
                </a:solidFill>
              </a:rPr>
              <a:t> and lower </a:t>
            </a:r>
            <a:r>
              <a:rPr lang="en-US" b="1" dirty="0" smtClean="0">
                <a:solidFill>
                  <a:srgbClr val="0000FF"/>
                </a:solidFill>
              </a:rPr>
              <a:t>risk</a:t>
            </a:r>
            <a:r>
              <a:rPr lang="en-US" dirty="0" smtClean="0">
                <a:solidFill>
                  <a:srgbClr val="0000FF"/>
                </a:solidFill>
              </a:rPr>
              <a:t> with a greater probability of smaller </a:t>
            </a:r>
            <a:r>
              <a:rPr lang="en-US" b="1" dirty="0" smtClean="0">
                <a:solidFill>
                  <a:srgbClr val="0000FF"/>
                </a:solidFill>
              </a:rPr>
              <a:t>return</a:t>
            </a:r>
            <a:r>
              <a:rPr lang="en-US" dirty="0" smtClean="0">
                <a:solidFill>
                  <a:srgbClr val="0000FF"/>
                </a:solidFill>
              </a:rPr>
              <a:t>. </a:t>
            </a:r>
          </a:p>
          <a:p>
            <a:r>
              <a:rPr lang="en-US" dirty="0" smtClean="0">
                <a:solidFill>
                  <a:srgbClr val="002060"/>
                </a:solidFill>
              </a:rPr>
              <a:t>This trade off which an investor faces between </a:t>
            </a:r>
            <a:r>
              <a:rPr lang="en-US" b="1" dirty="0" smtClean="0">
                <a:solidFill>
                  <a:srgbClr val="002060"/>
                </a:solidFill>
              </a:rPr>
              <a:t>risk and return </a:t>
            </a:r>
            <a:r>
              <a:rPr lang="en-US" dirty="0" smtClean="0">
                <a:solidFill>
                  <a:srgbClr val="002060"/>
                </a:solidFill>
              </a:rPr>
              <a:t>while considering investment decisions is called the </a:t>
            </a:r>
            <a:r>
              <a:rPr lang="en-US" b="1" dirty="0" smtClean="0">
                <a:solidFill>
                  <a:srgbClr val="002060"/>
                </a:solidFill>
              </a:rPr>
              <a:t>risk return</a:t>
            </a:r>
            <a:r>
              <a:rPr lang="en-US" dirty="0" smtClean="0">
                <a:solidFill>
                  <a:srgbClr val="002060"/>
                </a:solidFill>
              </a:rPr>
              <a:t> trade </a:t>
            </a:r>
            <a:endParaRPr lang="en-US" dirty="0">
              <a:solidFill>
                <a:srgbClr val="002060"/>
              </a:solidFill>
            </a:endParaRPr>
          </a:p>
        </p:txBody>
      </p:sp>
      <p:sp>
        <p:nvSpPr>
          <p:cNvPr id="4" name="Date Placeholder 3"/>
          <p:cNvSpPr>
            <a:spLocks noGrp="1"/>
          </p:cNvSpPr>
          <p:nvPr>
            <p:ph type="dt" sz="half" idx="14"/>
          </p:nvPr>
        </p:nvSpPr>
        <p:spPr/>
        <p:txBody>
          <a:bodyPr/>
          <a:lstStyle/>
          <a:p>
            <a:fld id="{91ACF196-B116-402C-AB8C-8579B94509C1}"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16</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C00000"/>
                </a:solidFill>
                <a:latin typeface="Aharoni" pitchFamily="2" charset="-79"/>
                <a:cs typeface="Aharoni" pitchFamily="2" charset="-79"/>
              </a:rPr>
              <a:t>Changing Role of Financial Manager</a:t>
            </a:r>
            <a:endParaRPr lang="en-US" dirty="0">
              <a:solidFill>
                <a:srgbClr val="C00000"/>
              </a:solidFill>
              <a:latin typeface="Aharoni" pitchFamily="2" charset="-79"/>
              <a:cs typeface="Aharoni" pitchFamily="2" charset="-79"/>
            </a:endParaRPr>
          </a:p>
        </p:txBody>
      </p:sp>
      <p:sp>
        <p:nvSpPr>
          <p:cNvPr id="3" name="Content Placeholder 2"/>
          <p:cNvSpPr>
            <a:spLocks noGrp="1"/>
          </p:cNvSpPr>
          <p:nvPr>
            <p:ph sz="quarter" idx="1"/>
          </p:nvPr>
        </p:nvSpPr>
        <p:spPr/>
        <p:txBody>
          <a:bodyPr/>
          <a:lstStyle/>
          <a:p>
            <a:r>
              <a:rPr lang="en-US" b="1" dirty="0" smtClean="0">
                <a:solidFill>
                  <a:srgbClr val="0000FF"/>
                </a:solidFill>
              </a:rPr>
              <a:t>Financial managers</a:t>
            </a:r>
            <a:r>
              <a:rPr lang="en-US" dirty="0" smtClean="0">
                <a:solidFill>
                  <a:srgbClr val="0000FF"/>
                </a:solidFill>
              </a:rPr>
              <a:t> perform data analysis and advise senior </a:t>
            </a:r>
            <a:r>
              <a:rPr lang="en-US" b="1" dirty="0" smtClean="0">
                <a:solidFill>
                  <a:srgbClr val="0000FF"/>
                </a:solidFill>
              </a:rPr>
              <a:t>managers</a:t>
            </a:r>
            <a:r>
              <a:rPr lang="en-US" dirty="0" smtClean="0">
                <a:solidFill>
                  <a:srgbClr val="0000FF"/>
                </a:solidFill>
              </a:rPr>
              <a:t> on profit -maximizing ideas</a:t>
            </a:r>
            <a:r>
              <a:rPr lang="en-US" dirty="0" smtClean="0"/>
              <a:t>. </a:t>
            </a:r>
          </a:p>
          <a:p>
            <a:r>
              <a:rPr lang="en-US" dirty="0" smtClean="0">
                <a:solidFill>
                  <a:srgbClr val="C00000"/>
                </a:solidFill>
              </a:rPr>
              <a:t>The </a:t>
            </a:r>
            <a:r>
              <a:rPr lang="en-US" b="1" dirty="0" smtClean="0">
                <a:solidFill>
                  <a:srgbClr val="C00000"/>
                </a:solidFill>
              </a:rPr>
              <a:t>role</a:t>
            </a:r>
            <a:r>
              <a:rPr lang="en-US" dirty="0" smtClean="0">
                <a:solidFill>
                  <a:srgbClr val="C00000"/>
                </a:solidFill>
              </a:rPr>
              <a:t> of the </a:t>
            </a:r>
            <a:r>
              <a:rPr lang="en-US" b="1" dirty="0" smtClean="0">
                <a:solidFill>
                  <a:srgbClr val="C00000"/>
                </a:solidFill>
              </a:rPr>
              <a:t>financial manager</a:t>
            </a:r>
            <a:r>
              <a:rPr lang="en-US" dirty="0" smtClean="0">
                <a:solidFill>
                  <a:srgbClr val="C00000"/>
                </a:solidFill>
              </a:rPr>
              <a:t>, particularly in business, is </a:t>
            </a:r>
            <a:r>
              <a:rPr lang="en-US" b="1" dirty="0" smtClean="0">
                <a:solidFill>
                  <a:srgbClr val="C00000"/>
                </a:solidFill>
              </a:rPr>
              <a:t>changing</a:t>
            </a:r>
            <a:r>
              <a:rPr lang="en-US" dirty="0" smtClean="0">
                <a:solidFill>
                  <a:srgbClr val="C00000"/>
                </a:solidFill>
              </a:rPr>
              <a:t> in response to technological advances that have significantly reduced the amount of time it takes to produce </a:t>
            </a:r>
            <a:r>
              <a:rPr lang="en-US" b="1" dirty="0" smtClean="0">
                <a:solidFill>
                  <a:srgbClr val="C00000"/>
                </a:solidFill>
              </a:rPr>
              <a:t>financial</a:t>
            </a:r>
            <a:r>
              <a:rPr lang="en-US" dirty="0" smtClean="0">
                <a:solidFill>
                  <a:srgbClr val="C00000"/>
                </a:solidFill>
              </a:rPr>
              <a:t> reports</a:t>
            </a:r>
            <a:endParaRPr lang="en-US" dirty="0">
              <a:solidFill>
                <a:srgbClr val="C00000"/>
              </a:solidFill>
            </a:endParaRPr>
          </a:p>
        </p:txBody>
      </p:sp>
      <p:sp>
        <p:nvSpPr>
          <p:cNvPr id="4" name="Date Placeholder 3"/>
          <p:cNvSpPr>
            <a:spLocks noGrp="1"/>
          </p:cNvSpPr>
          <p:nvPr>
            <p:ph type="dt" sz="half" idx="14"/>
          </p:nvPr>
        </p:nvSpPr>
        <p:spPr/>
        <p:txBody>
          <a:bodyPr/>
          <a:lstStyle/>
          <a:p>
            <a:fld id="{F4669F6B-7D03-4960-8751-F66BD868DAFD}"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17</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C00000"/>
                </a:solidFill>
                <a:latin typeface="Aharoni" pitchFamily="2" charset="-79"/>
                <a:cs typeface="Aharoni" pitchFamily="2" charset="-79"/>
              </a:rPr>
              <a:t>Capital Structure</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b="1" dirty="0" smtClean="0">
                <a:solidFill>
                  <a:srgbClr val="006600"/>
                </a:solidFill>
              </a:rPr>
              <a:t>In finance, particularly corporate finance,  capital structure is the way a CORPORATE UNDERTAKING FINANCES ITS ASSETS through some combination of equity, debt, or hybrid securities</a:t>
            </a:r>
            <a:r>
              <a:rPr lang="en-US" dirty="0" smtClean="0"/>
              <a:t>.</a:t>
            </a:r>
          </a:p>
          <a:p>
            <a:endParaRPr lang="en-US" dirty="0"/>
          </a:p>
        </p:txBody>
      </p:sp>
      <p:sp>
        <p:nvSpPr>
          <p:cNvPr id="4" name="Date Placeholder 3"/>
          <p:cNvSpPr>
            <a:spLocks noGrp="1"/>
          </p:cNvSpPr>
          <p:nvPr>
            <p:ph type="dt" sz="half" idx="14"/>
          </p:nvPr>
        </p:nvSpPr>
        <p:spPr/>
        <p:txBody>
          <a:bodyPr/>
          <a:lstStyle/>
          <a:p>
            <a:fld id="{FF831DDE-6BBD-48F5-98DC-47DC4613F8B8}"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18</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152400" y="1600200"/>
            <a:ext cx="8991600" cy="4873752"/>
          </a:xfrm>
        </p:spPr>
        <p:txBody>
          <a:bodyPr>
            <a:noAutofit/>
          </a:bodyPr>
          <a:lstStyle/>
          <a:p>
            <a:pPr algn="ctr">
              <a:buNone/>
            </a:pPr>
            <a:r>
              <a:rPr lang="en-US" sz="9600" dirty="0" smtClean="0">
                <a:solidFill>
                  <a:srgbClr val="CC00CC"/>
                </a:solidFill>
                <a:latin typeface="Algerian" pitchFamily="82" charset="0"/>
              </a:rPr>
              <a:t>COOPERATIVE MANAGEMENT</a:t>
            </a:r>
            <a:endParaRPr lang="en-US" sz="9600" dirty="0">
              <a:solidFill>
                <a:srgbClr val="CC00CC"/>
              </a:solidFill>
              <a:latin typeface="Algerian" pitchFamily="82" charset="0"/>
            </a:endParaRPr>
          </a:p>
        </p:txBody>
      </p:sp>
      <p:sp>
        <p:nvSpPr>
          <p:cNvPr id="4" name="Date Placeholder 3"/>
          <p:cNvSpPr>
            <a:spLocks noGrp="1"/>
          </p:cNvSpPr>
          <p:nvPr>
            <p:ph type="dt" sz="half" idx="14"/>
          </p:nvPr>
        </p:nvSpPr>
        <p:spPr/>
        <p:txBody>
          <a:bodyPr/>
          <a:lstStyle/>
          <a:p>
            <a:fld id="{5A18E532-E58D-4285-ACA9-113697E5DC32}"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19</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200" b="1" dirty="0" smtClean="0">
                <a:solidFill>
                  <a:schemeClr val="accent1">
                    <a:lumMod val="75000"/>
                  </a:schemeClr>
                </a:solidFill>
              </a:rPr>
              <a:t>A </a:t>
            </a:r>
            <a:r>
              <a:rPr lang="en-US" sz="2200" b="1" dirty="0" smtClean="0">
                <a:solidFill>
                  <a:srgbClr val="CC00CC"/>
                </a:solidFill>
              </a:rPr>
              <a:t>PRESENTATION BY </a:t>
            </a:r>
            <a:r>
              <a:rPr lang="en-US" b="1" dirty="0" smtClean="0">
                <a:solidFill>
                  <a:schemeClr val="accent1">
                    <a:lumMod val="75000"/>
                  </a:schemeClr>
                </a:solidFill>
              </a:rPr>
              <a:t/>
            </a:r>
            <a:br>
              <a:rPr lang="en-US" b="1" dirty="0" smtClean="0">
                <a:solidFill>
                  <a:schemeClr val="accent1">
                    <a:lumMod val="75000"/>
                  </a:schemeClr>
                </a:solidFill>
              </a:rPr>
            </a:br>
            <a:r>
              <a:rPr lang="en-US" b="1" dirty="0" smtClean="0">
                <a:solidFill>
                  <a:schemeClr val="accent1">
                    <a:lumMod val="75000"/>
                  </a:schemeClr>
                </a:solidFill>
              </a:rPr>
              <a:t>P</a:t>
            </a:r>
            <a:r>
              <a:rPr lang="en-US" sz="2000" b="1" dirty="0" smtClean="0">
                <a:solidFill>
                  <a:schemeClr val="accent1">
                    <a:lumMod val="75000"/>
                  </a:schemeClr>
                </a:solidFill>
              </a:rPr>
              <a:t>ROF</a:t>
            </a:r>
            <a:r>
              <a:rPr lang="en-US" b="1" dirty="0" smtClean="0">
                <a:solidFill>
                  <a:schemeClr val="accent1">
                    <a:lumMod val="75000"/>
                  </a:schemeClr>
                </a:solidFill>
              </a:rPr>
              <a:t>. D. ILANGOVAN</a:t>
            </a:r>
            <a:r>
              <a:rPr lang="en-US" b="1" dirty="0" smtClean="0">
                <a:solidFill>
                  <a:schemeClr val="accent1">
                    <a:lumMod val="75000"/>
                  </a:schemeClr>
                </a:solidFill>
              </a:rPr>
              <a:t>, HD </a:t>
            </a:r>
            <a:r>
              <a:rPr lang="en-US" b="1" smtClean="0">
                <a:solidFill>
                  <a:schemeClr val="accent1">
                    <a:lumMod val="75000"/>
                  </a:schemeClr>
                </a:solidFill>
              </a:rPr>
              <a:t>in Commerce </a:t>
            </a:r>
            <a:r>
              <a:rPr lang="en-US" b="1" dirty="0" smtClean="0">
                <a:solidFill>
                  <a:schemeClr val="accent1">
                    <a:lumMod val="75000"/>
                  </a:schemeClr>
                </a:solidFill>
              </a:rPr>
              <a:t/>
            </a:r>
            <a:br>
              <a:rPr lang="en-US" b="1" dirty="0" smtClean="0">
                <a:solidFill>
                  <a:schemeClr val="accent1">
                    <a:lumMod val="75000"/>
                  </a:schemeClr>
                </a:solidFill>
              </a:rPr>
            </a:br>
            <a:r>
              <a:rPr lang="en-US" b="1" dirty="0" smtClean="0">
                <a:solidFill>
                  <a:srgbClr val="00B050"/>
                </a:solidFill>
              </a:rPr>
              <a:t>ANNAMALAI UNIVERSITY </a:t>
            </a:r>
            <a:r>
              <a:rPr lang="en-US" sz="1300" b="1" dirty="0" smtClean="0">
                <a:solidFill>
                  <a:srgbClr val="CC00CC"/>
                </a:solidFill>
              </a:rPr>
              <a:t>ON</a:t>
            </a:r>
            <a:endParaRPr lang="en-US" sz="1300" b="1" dirty="0">
              <a:solidFill>
                <a:srgbClr val="CC00CC"/>
              </a:solidFill>
            </a:endParaRPr>
          </a:p>
        </p:txBody>
      </p:sp>
      <p:sp>
        <p:nvSpPr>
          <p:cNvPr id="3" name="Content Placeholder 2"/>
          <p:cNvSpPr>
            <a:spLocks noGrp="1"/>
          </p:cNvSpPr>
          <p:nvPr>
            <p:ph sz="quarter" idx="1"/>
          </p:nvPr>
        </p:nvSpPr>
        <p:spPr/>
        <p:txBody>
          <a:bodyPr>
            <a:normAutofit/>
          </a:bodyPr>
          <a:lstStyle/>
          <a:p>
            <a:pPr algn="ctr">
              <a:buNone/>
            </a:pPr>
            <a:r>
              <a:rPr lang="en-US" sz="8800" dirty="0" smtClean="0">
                <a:solidFill>
                  <a:srgbClr val="0000FF"/>
                </a:solidFill>
              </a:rPr>
              <a:t>CONCEPTS</a:t>
            </a:r>
          </a:p>
          <a:p>
            <a:pPr algn="ctr">
              <a:buNone/>
            </a:pPr>
            <a:r>
              <a:rPr lang="en-US" sz="8800" dirty="0" smtClean="0">
                <a:solidFill>
                  <a:srgbClr val="0000FF"/>
                </a:solidFill>
              </a:rPr>
              <a:t>IN</a:t>
            </a:r>
          </a:p>
          <a:p>
            <a:pPr algn="ctr">
              <a:buNone/>
            </a:pPr>
            <a:r>
              <a:rPr lang="en-US" sz="8800" dirty="0" smtClean="0">
                <a:solidFill>
                  <a:srgbClr val="0000FF"/>
                </a:solidFill>
              </a:rPr>
              <a:t>COMMERCE</a:t>
            </a:r>
            <a:endParaRPr lang="en-US" sz="8800" dirty="0">
              <a:solidFill>
                <a:srgbClr val="0000FF"/>
              </a:solidFill>
            </a:endParaRPr>
          </a:p>
        </p:txBody>
      </p:sp>
      <p:sp>
        <p:nvSpPr>
          <p:cNvPr id="4" name="Date Placeholder 3"/>
          <p:cNvSpPr>
            <a:spLocks noGrp="1"/>
          </p:cNvSpPr>
          <p:nvPr>
            <p:ph type="dt" sz="half" idx="14"/>
          </p:nvPr>
        </p:nvSpPr>
        <p:spPr/>
        <p:txBody>
          <a:bodyPr/>
          <a:lstStyle/>
          <a:p>
            <a:fld id="{9763845D-CE4F-4C09-8838-D886933EBA51}"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2</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C00000"/>
                </a:solidFill>
                <a:latin typeface="Aharoni" pitchFamily="2" charset="-79"/>
                <a:cs typeface="Aharoni" pitchFamily="2" charset="-79"/>
              </a:rPr>
              <a:t>Co-operative Society</a:t>
            </a:r>
            <a:r>
              <a:rPr lang="en-US" dirty="0" smtClean="0">
                <a:solidFill>
                  <a:srgbClr val="C00000"/>
                </a:solidFill>
                <a:latin typeface="Aharoni" pitchFamily="2" charset="-79"/>
                <a:cs typeface="Aharoni" pitchFamily="2" charset="-79"/>
              </a:rPr>
              <a:t/>
            </a:r>
            <a:br>
              <a:rPr lang="en-US" dirty="0" smtClean="0">
                <a:solidFill>
                  <a:srgbClr val="C00000"/>
                </a:solidFill>
                <a:latin typeface="Aharoni" pitchFamily="2" charset="-79"/>
                <a:cs typeface="Aharoni" pitchFamily="2" charset="-79"/>
              </a:rPr>
            </a:br>
            <a:endParaRPr lang="en-US" dirty="0">
              <a:solidFill>
                <a:srgbClr val="C00000"/>
              </a:solidFill>
              <a:latin typeface="Aharoni" pitchFamily="2" charset="-79"/>
              <a:cs typeface="Aharoni" pitchFamily="2" charset="-79"/>
            </a:endParaRPr>
          </a:p>
        </p:txBody>
      </p:sp>
      <p:sp>
        <p:nvSpPr>
          <p:cNvPr id="3" name="Content Placeholder 2"/>
          <p:cNvSpPr>
            <a:spLocks noGrp="1"/>
          </p:cNvSpPr>
          <p:nvPr>
            <p:ph sz="quarter" idx="1"/>
          </p:nvPr>
        </p:nvSpPr>
        <p:spPr/>
        <p:txBody>
          <a:bodyPr/>
          <a:lstStyle/>
          <a:p>
            <a:r>
              <a:rPr lang="en-US" dirty="0" smtClean="0">
                <a:solidFill>
                  <a:srgbClr val="0000FF"/>
                </a:solidFill>
              </a:rPr>
              <a:t>A </a:t>
            </a:r>
            <a:r>
              <a:rPr lang="en-US" b="1" dirty="0" smtClean="0">
                <a:solidFill>
                  <a:srgbClr val="0000FF"/>
                </a:solidFill>
              </a:rPr>
              <a:t>cooperative</a:t>
            </a:r>
            <a:r>
              <a:rPr lang="en-US" dirty="0" smtClean="0">
                <a:solidFill>
                  <a:srgbClr val="0000FF"/>
                </a:solidFill>
              </a:rPr>
              <a:t> society (also known as </a:t>
            </a:r>
            <a:r>
              <a:rPr lang="en-US" b="1" dirty="0" smtClean="0">
                <a:solidFill>
                  <a:srgbClr val="0000FF"/>
                </a:solidFill>
              </a:rPr>
              <a:t>co</a:t>
            </a:r>
            <a:r>
              <a:rPr lang="en-US" dirty="0" smtClean="0">
                <a:solidFill>
                  <a:srgbClr val="0000FF"/>
                </a:solidFill>
              </a:rPr>
              <a:t>-</a:t>
            </a:r>
            <a:r>
              <a:rPr lang="en-US" b="1" dirty="0" smtClean="0">
                <a:solidFill>
                  <a:srgbClr val="0000FF"/>
                </a:solidFill>
              </a:rPr>
              <a:t>operative</a:t>
            </a:r>
            <a:r>
              <a:rPr lang="en-US" dirty="0" smtClean="0">
                <a:solidFill>
                  <a:srgbClr val="0000FF"/>
                </a:solidFill>
              </a:rPr>
              <a:t>, </a:t>
            </a:r>
            <a:r>
              <a:rPr lang="en-US" b="1" dirty="0" smtClean="0">
                <a:solidFill>
                  <a:srgbClr val="0000FF"/>
                </a:solidFill>
              </a:rPr>
              <a:t>co</a:t>
            </a:r>
            <a:r>
              <a:rPr lang="en-US" dirty="0" smtClean="0">
                <a:solidFill>
                  <a:srgbClr val="0000FF"/>
                </a:solidFill>
              </a:rPr>
              <a:t>-</a:t>
            </a:r>
            <a:r>
              <a:rPr lang="en-US" b="1" dirty="0" smtClean="0">
                <a:solidFill>
                  <a:srgbClr val="0000FF"/>
                </a:solidFill>
              </a:rPr>
              <a:t>op</a:t>
            </a:r>
            <a:r>
              <a:rPr lang="en-US" dirty="0" smtClean="0">
                <a:solidFill>
                  <a:srgbClr val="0000FF"/>
                </a:solidFill>
              </a:rPr>
              <a:t>, or </a:t>
            </a:r>
            <a:r>
              <a:rPr lang="en-US" b="1" dirty="0" smtClean="0">
                <a:solidFill>
                  <a:srgbClr val="0000FF"/>
                </a:solidFill>
              </a:rPr>
              <a:t>coop</a:t>
            </a:r>
            <a:r>
              <a:rPr lang="en-US" dirty="0" smtClean="0">
                <a:solidFill>
                  <a:srgbClr val="0000FF"/>
                </a:solidFill>
              </a:rPr>
              <a:t>) is "an autonomous association of persons united voluntarily to meet their common economic, social, and cultural needs and aspirations through a jointly-owned and democratically-controlled enterprise"</a:t>
            </a:r>
            <a:endParaRPr lang="en-US" dirty="0">
              <a:solidFill>
                <a:srgbClr val="0000FF"/>
              </a:solidFill>
            </a:endParaRPr>
          </a:p>
        </p:txBody>
      </p:sp>
      <p:sp>
        <p:nvSpPr>
          <p:cNvPr id="4" name="Date Placeholder 3"/>
          <p:cNvSpPr>
            <a:spLocks noGrp="1"/>
          </p:cNvSpPr>
          <p:nvPr>
            <p:ph type="dt" sz="half" idx="14"/>
          </p:nvPr>
        </p:nvSpPr>
        <p:spPr/>
        <p:txBody>
          <a:bodyPr/>
          <a:lstStyle/>
          <a:p>
            <a:fld id="{6C1F327B-E6C4-4EC5-B0D2-0EEABD0FA08C}"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20</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C00000"/>
                </a:solidFill>
                <a:latin typeface="Aharoni" pitchFamily="2" charset="-79"/>
                <a:cs typeface="Aharoni" pitchFamily="2" charset="-79"/>
              </a:rPr>
              <a:t>Co-operative Accounting and Auditing</a:t>
            </a:r>
            <a:endParaRPr lang="en-US" dirty="0" smtClean="0">
              <a:solidFill>
                <a:srgbClr val="C00000"/>
              </a:solidFill>
              <a:latin typeface="Aharoni" pitchFamily="2" charset="-79"/>
              <a:cs typeface="Aharoni" pitchFamily="2" charset="-79"/>
            </a:endParaRPr>
          </a:p>
        </p:txBody>
      </p:sp>
      <p:sp>
        <p:nvSpPr>
          <p:cNvPr id="3" name="Content Placeholder 2"/>
          <p:cNvSpPr>
            <a:spLocks noGrp="1"/>
          </p:cNvSpPr>
          <p:nvPr>
            <p:ph sz="quarter" idx="1"/>
          </p:nvPr>
        </p:nvSpPr>
        <p:spPr/>
        <p:txBody>
          <a:bodyPr/>
          <a:lstStyle/>
          <a:p>
            <a:r>
              <a:rPr lang="en-US" b="1" dirty="0" smtClean="0">
                <a:solidFill>
                  <a:srgbClr val="CC00CC"/>
                </a:solidFill>
              </a:rPr>
              <a:t>Cooperative audit</a:t>
            </a:r>
            <a:r>
              <a:rPr lang="en-US" dirty="0" smtClean="0">
                <a:solidFill>
                  <a:srgbClr val="CC00CC"/>
                </a:solidFill>
              </a:rPr>
              <a:t> is a close examination of financial transactions, maintenance of books of. </a:t>
            </a:r>
            <a:r>
              <a:rPr lang="en-US" b="1" dirty="0" smtClean="0">
                <a:solidFill>
                  <a:srgbClr val="CC00CC"/>
                </a:solidFill>
              </a:rPr>
              <a:t>accounts</a:t>
            </a:r>
            <a:r>
              <a:rPr lang="en-US" dirty="0" smtClean="0">
                <a:solidFill>
                  <a:srgbClr val="CC00CC"/>
                </a:solidFill>
              </a:rPr>
              <a:t>, documents and other records of a cooperative business and includes an inquiry into the affairs of the society in accordance to the State cooperative Society Act and Rules and Regulations.</a:t>
            </a:r>
            <a:endParaRPr lang="en-US" dirty="0">
              <a:solidFill>
                <a:srgbClr val="CC00CC"/>
              </a:solidFill>
            </a:endParaRPr>
          </a:p>
        </p:txBody>
      </p:sp>
      <p:sp>
        <p:nvSpPr>
          <p:cNvPr id="4" name="Date Placeholder 3"/>
          <p:cNvSpPr>
            <a:spLocks noGrp="1"/>
          </p:cNvSpPr>
          <p:nvPr>
            <p:ph type="dt" sz="half" idx="14"/>
          </p:nvPr>
        </p:nvSpPr>
        <p:spPr/>
        <p:txBody>
          <a:bodyPr/>
          <a:lstStyle/>
          <a:p>
            <a:fld id="{326D4467-636B-48F7-96E9-78DFD7586975}"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21</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b="1" dirty="0" smtClean="0">
                <a:solidFill>
                  <a:srgbClr val="C00000"/>
                </a:solidFill>
              </a:rPr>
              <a:t>Credit and Non Credit Cooperatives</a:t>
            </a:r>
            <a:endParaRPr lang="en-US" b="1" dirty="0">
              <a:solidFill>
                <a:srgbClr val="C00000"/>
              </a:solidFill>
            </a:endParaRPr>
          </a:p>
        </p:txBody>
      </p:sp>
      <p:sp>
        <p:nvSpPr>
          <p:cNvPr id="3" name="Content Placeholder 2"/>
          <p:cNvSpPr>
            <a:spLocks noGrp="1"/>
          </p:cNvSpPr>
          <p:nvPr>
            <p:ph sz="quarter" idx="1"/>
          </p:nvPr>
        </p:nvSpPr>
        <p:spPr/>
        <p:txBody>
          <a:bodyPr/>
          <a:lstStyle/>
          <a:p>
            <a:r>
              <a:rPr lang="en-US" dirty="0" smtClean="0">
                <a:solidFill>
                  <a:srgbClr val="006600"/>
                </a:solidFill>
              </a:rPr>
              <a:t>A </a:t>
            </a:r>
            <a:r>
              <a:rPr lang="en-US" b="1" dirty="0" smtClean="0">
                <a:solidFill>
                  <a:srgbClr val="006600"/>
                </a:solidFill>
              </a:rPr>
              <a:t>co operative society</a:t>
            </a:r>
            <a:r>
              <a:rPr lang="en-US" dirty="0" smtClean="0">
                <a:solidFill>
                  <a:srgbClr val="006600"/>
                </a:solidFill>
              </a:rPr>
              <a:t> is registered under </a:t>
            </a:r>
            <a:r>
              <a:rPr lang="en-US" b="1" dirty="0" smtClean="0">
                <a:solidFill>
                  <a:srgbClr val="006600"/>
                </a:solidFill>
              </a:rPr>
              <a:t>Co operative societies</a:t>
            </a:r>
            <a:r>
              <a:rPr lang="en-US" dirty="0" smtClean="0">
                <a:solidFill>
                  <a:srgbClr val="006600"/>
                </a:solidFill>
              </a:rPr>
              <a:t> act of state </a:t>
            </a:r>
            <a:r>
              <a:rPr lang="en-US" dirty="0" err="1" smtClean="0">
                <a:solidFill>
                  <a:srgbClr val="006600"/>
                </a:solidFill>
              </a:rPr>
              <a:t>govt</a:t>
            </a:r>
            <a:r>
              <a:rPr lang="en-US" dirty="0" smtClean="0">
                <a:solidFill>
                  <a:srgbClr val="006600"/>
                </a:solidFill>
              </a:rPr>
              <a:t> or Multi State </a:t>
            </a:r>
            <a:r>
              <a:rPr lang="en-US" b="1" dirty="0" smtClean="0">
                <a:solidFill>
                  <a:srgbClr val="006600"/>
                </a:solidFill>
              </a:rPr>
              <a:t>Cooperative Society</a:t>
            </a:r>
            <a:r>
              <a:rPr lang="en-US" dirty="0" smtClean="0">
                <a:solidFill>
                  <a:srgbClr val="006600"/>
                </a:solidFill>
              </a:rPr>
              <a:t> act of central govt.</a:t>
            </a:r>
          </a:p>
          <a:p>
            <a:r>
              <a:rPr lang="en-US" dirty="0" smtClean="0"/>
              <a:t>They can do business with members only.</a:t>
            </a:r>
          </a:p>
          <a:p>
            <a:r>
              <a:rPr lang="en-US" dirty="0" smtClean="0">
                <a:solidFill>
                  <a:srgbClr val="CC00CC"/>
                </a:solidFill>
              </a:rPr>
              <a:t>They can not use word </a:t>
            </a:r>
            <a:r>
              <a:rPr lang="en-US" b="1" dirty="0" smtClean="0">
                <a:solidFill>
                  <a:srgbClr val="CC00CC"/>
                </a:solidFill>
              </a:rPr>
              <a:t>Bank</a:t>
            </a:r>
            <a:r>
              <a:rPr lang="en-US" dirty="0" smtClean="0">
                <a:solidFill>
                  <a:srgbClr val="CC00CC"/>
                </a:solidFill>
              </a:rPr>
              <a:t> in name. They can not issue check book.</a:t>
            </a:r>
          </a:p>
          <a:p>
            <a:r>
              <a:rPr lang="en-US" b="1" dirty="0" smtClean="0">
                <a:solidFill>
                  <a:srgbClr val="FF0000"/>
                </a:solidFill>
              </a:rPr>
              <a:t>Coop</a:t>
            </a:r>
            <a:r>
              <a:rPr lang="en-US" dirty="0" smtClean="0">
                <a:solidFill>
                  <a:srgbClr val="FF0000"/>
                </a:solidFill>
              </a:rPr>
              <a:t> banks are regulated by RBI, whereas </a:t>
            </a:r>
            <a:r>
              <a:rPr lang="en-US" b="1" dirty="0" smtClean="0">
                <a:solidFill>
                  <a:srgbClr val="FF0000"/>
                </a:solidFill>
              </a:rPr>
              <a:t>societies</a:t>
            </a:r>
            <a:r>
              <a:rPr lang="en-US" dirty="0" smtClean="0">
                <a:solidFill>
                  <a:srgbClr val="FF0000"/>
                </a:solidFill>
              </a:rPr>
              <a:t> are not.</a:t>
            </a:r>
          </a:p>
          <a:p>
            <a:r>
              <a:rPr lang="en-US" dirty="0" smtClean="0">
                <a:solidFill>
                  <a:srgbClr val="0000FF"/>
                </a:solidFill>
              </a:rPr>
              <a:t>Those societies which serve money lending are called Credit and economic activities are called Non-credit cooperatives.</a:t>
            </a:r>
            <a:endParaRPr lang="en-US" dirty="0">
              <a:solidFill>
                <a:srgbClr val="0000FF"/>
              </a:solidFill>
            </a:endParaRPr>
          </a:p>
        </p:txBody>
      </p:sp>
      <p:sp>
        <p:nvSpPr>
          <p:cNvPr id="4" name="Date Placeholder 3"/>
          <p:cNvSpPr>
            <a:spLocks noGrp="1"/>
          </p:cNvSpPr>
          <p:nvPr>
            <p:ph type="dt" sz="half" idx="14"/>
          </p:nvPr>
        </p:nvSpPr>
        <p:spPr/>
        <p:txBody>
          <a:bodyPr/>
          <a:lstStyle/>
          <a:p>
            <a:fld id="{5EA1596F-41EA-4603-8446-99563236841C}"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22</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C00000"/>
                </a:solidFill>
                <a:latin typeface="Aharoni" pitchFamily="2" charset="-79"/>
                <a:cs typeface="Aharoni" pitchFamily="2" charset="-79"/>
              </a:rPr>
              <a:t>Membership and General Body</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solidFill>
                  <a:srgbClr val="CC00CC"/>
                </a:solidFill>
              </a:rPr>
              <a:t>The cooperative membership is voluntary on the part of a mentally sound person eligible for entering into contract in India without any criminal history in the last three years either male or female or third gender.</a:t>
            </a:r>
          </a:p>
          <a:p>
            <a:r>
              <a:rPr lang="en-US" dirty="0" smtClean="0">
                <a:solidFill>
                  <a:srgbClr val="006600"/>
                </a:solidFill>
              </a:rPr>
              <a:t>The General body refers to the association of all such members who run the cooperative society for their own economic benefit as per the by-law of the same society.</a:t>
            </a:r>
            <a:endParaRPr lang="en-US" dirty="0">
              <a:solidFill>
                <a:srgbClr val="006600"/>
              </a:solidFill>
            </a:endParaRPr>
          </a:p>
        </p:txBody>
      </p:sp>
      <p:sp>
        <p:nvSpPr>
          <p:cNvPr id="4" name="Date Placeholder 3"/>
          <p:cNvSpPr>
            <a:spLocks noGrp="1"/>
          </p:cNvSpPr>
          <p:nvPr>
            <p:ph type="dt" sz="half" idx="14"/>
          </p:nvPr>
        </p:nvSpPr>
        <p:spPr/>
        <p:txBody>
          <a:bodyPr/>
          <a:lstStyle/>
          <a:p>
            <a:fld id="{2846893D-AA2C-4D84-A5DB-9574E0DF09F6}"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23</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152400" y="1600200"/>
            <a:ext cx="8839200" cy="4873752"/>
          </a:xfrm>
        </p:spPr>
        <p:txBody>
          <a:bodyPr>
            <a:noAutofit/>
          </a:bodyPr>
          <a:lstStyle/>
          <a:p>
            <a:pPr algn="ctr">
              <a:buNone/>
            </a:pPr>
            <a:r>
              <a:rPr lang="en-US" sz="8000" dirty="0" smtClean="0">
                <a:solidFill>
                  <a:srgbClr val="CC00CC"/>
                </a:solidFill>
                <a:latin typeface="Algerian" pitchFamily="82" charset="0"/>
              </a:rPr>
              <a:t>ORGANISATIONAL BEHAVIOUR</a:t>
            </a:r>
            <a:endParaRPr lang="en-US" sz="8000" dirty="0">
              <a:solidFill>
                <a:srgbClr val="CC00CC"/>
              </a:solidFill>
              <a:latin typeface="Algerian" pitchFamily="82" charset="0"/>
            </a:endParaRPr>
          </a:p>
        </p:txBody>
      </p:sp>
      <p:sp>
        <p:nvSpPr>
          <p:cNvPr id="4" name="Date Placeholder 3"/>
          <p:cNvSpPr>
            <a:spLocks noGrp="1"/>
          </p:cNvSpPr>
          <p:nvPr>
            <p:ph type="dt" sz="half" idx="14"/>
          </p:nvPr>
        </p:nvSpPr>
        <p:spPr/>
        <p:txBody>
          <a:bodyPr/>
          <a:lstStyle/>
          <a:p>
            <a:fld id="{17E45B31-00DD-47E6-857E-DEE9B498E49E}"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24</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C00000"/>
                </a:solidFill>
                <a:latin typeface="Aharoni" pitchFamily="2" charset="-79"/>
                <a:cs typeface="Aharoni" pitchFamily="2" charset="-79"/>
              </a:rPr>
              <a:t>Work Ethics</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b="1" i="1" dirty="0" smtClean="0">
                <a:solidFill>
                  <a:srgbClr val="CC00CC"/>
                </a:solidFill>
              </a:rPr>
              <a:t>Work ethic</a:t>
            </a:r>
            <a:r>
              <a:rPr lang="en-US" b="1" dirty="0" smtClean="0">
                <a:solidFill>
                  <a:srgbClr val="CC00CC"/>
                </a:solidFill>
              </a:rPr>
              <a:t> is a belief that hard </a:t>
            </a:r>
            <a:r>
              <a:rPr lang="en-US" b="1" i="1" dirty="0" smtClean="0">
                <a:solidFill>
                  <a:srgbClr val="CC00CC"/>
                </a:solidFill>
              </a:rPr>
              <a:t>work</a:t>
            </a:r>
            <a:r>
              <a:rPr lang="en-US" b="1" dirty="0" smtClean="0">
                <a:solidFill>
                  <a:srgbClr val="CC00CC"/>
                </a:solidFill>
              </a:rPr>
              <a:t> and diligence have a moral benefit and an inherent ability, virtue or value to strengthen character and individual abilities.</a:t>
            </a:r>
            <a:endParaRPr lang="en-US" b="1" dirty="0">
              <a:solidFill>
                <a:srgbClr val="CC00CC"/>
              </a:solidFill>
            </a:endParaRPr>
          </a:p>
        </p:txBody>
      </p:sp>
      <p:sp>
        <p:nvSpPr>
          <p:cNvPr id="4" name="Date Placeholder 3"/>
          <p:cNvSpPr>
            <a:spLocks noGrp="1"/>
          </p:cNvSpPr>
          <p:nvPr>
            <p:ph type="dt" sz="half" idx="14"/>
          </p:nvPr>
        </p:nvSpPr>
        <p:spPr/>
        <p:txBody>
          <a:bodyPr/>
          <a:lstStyle/>
          <a:p>
            <a:fld id="{D4B0B62F-6800-4FE9-B503-BC119EA29DA6}"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25</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C00000"/>
                </a:solidFill>
                <a:latin typeface="Aharoni" pitchFamily="2" charset="-79"/>
                <a:cs typeface="Aharoni" pitchFamily="2" charset="-79"/>
              </a:rPr>
              <a:t>Stress Management</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b="1" dirty="0" smtClean="0">
                <a:solidFill>
                  <a:srgbClr val="0000FF"/>
                </a:solidFill>
              </a:rPr>
              <a:t>Stress management is a wide spectrum of techniques and psychotherapies aimed at controlling a person's level of stress, especially chronic stress, usually for the purpose of improving everyday functioning</a:t>
            </a:r>
            <a:r>
              <a:rPr lang="en-US" dirty="0" smtClean="0"/>
              <a:t>.</a:t>
            </a:r>
            <a:endParaRPr lang="en-US" dirty="0"/>
          </a:p>
        </p:txBody>
      </p:sp>
      <p:sp>
        <p:nvSpPr>
          <p:cNvPr id="4" name="Date Placeholder 3"/>
          <p:cNvSpPr>
            <a:spLocks noGrp="1"/>
          </p:cNvSpPr>
          <p:nvPr>
            <p:ph type="dt" sz="half" idx="14"/>
          </p:nvPr>
        </p:nvSpPr>
        <p:spPr/>
        <p:txBody>
          <a:bodyPr/>
          <a:lstStyle/>
          <a:p>
            <a:fld id="{B5655946-EE8F-432C-8F70-A93DB6272A7B}"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26</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C00000"/>
                </a:solidFill>
                <a:latin typeface="Aharoni" pitchFamily="2" charset="-79"/>
                <a:cs typeface="Aharoni" pitchFamily="2" charset="-79"/>
              </a:rPr>
              <a:t>Work Life Balance</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b="1" i="1" dirty="0" smtClean="0">
                <a:solidFill>
                  <a:srgbClr val="006600"/>
                </a:solidFill>
              </a:rPr>
              <a:t>Work</a:t>
            </a:r>
            <a:r>
              <a:rPr lang="en-US" b="1" dirty="0" smtClean="0">
                <a:solidFill>
                  <a:srgbClr val="006600"/>
                </a:solidFill>
              </a:rPr>
              <a:t>–</a:t>
            </a:r>
            <a:r>
              <a:rPr lang="en-US" b="1" i="1" dirty="0" smtClean="0">
                <a:solidFill>
                  <a:srgbClr val="006600"/>
                </a:solidFill>
              </a:rPr>
              <a:t>life balance</a:t>
            </a:r>
            <a:r>
              <a:rPr lang="en-US" b="1" dirty="0" smtClean="0">
                <a:solidFill>
                  <a:srgbClr val="006600"/>
                </a:solidFill>
              </a:rPr>
              <a:t> is the term used to describe the </a:t>
            </a:r>
            <a:r>
              <a:rPr lang="en-US" b="1" i="1" dirty="0" smtClean="0">
                <a:solidFill>
                  <a:srgbClr val="006600"/>
                </a:solidFill>
              </a:rPr>
              <a:t>balance</a:t>
            </a:r>
            <a:r>
              <a:rPr lang="en-US" b="1" dirty="0" smtClean="0">
                <a:solidFill>
                  <a:srgbClr val="006600"/>
                </a:solidFill>
              </a:rPr>
              <a:t> that an individual needs between time allocated for </a:t>
            </a:r>
            <a:r>
              <a:rPr lang="en-US" b="1" i="1" dirty="0" smtClean="0">
                <a:solidFill>
                  <a:srgbClr val="006600"/>
                </a:solidFill>
              </a:rPr>
              <a:t>work</a:t>
            </a:r>
            <a:r>
              <a:rPr lang="en-US" b="1" dirty="0" smtClean="0">
                <a:solidFill>
                  <a:srgbClr val="006600"/>
                </a:solidFill>
              </a:rPr>
              <a:t> and other aspects of </a:t>
            </a:r>
            <a:r>
              <a:rPr lang="en-US" b="1" i="1" dirty="0" smtClean="0">
                <a:solidFill>
                  <a:srgbClr val="006600"/>
                </a:solidFill>
              </a:rPr>
              <a:t>life</a:t>
            </a:r>
            <a:r>
              <a:rPr lang="en-US" b="1" dirty="0" smtClean="0">
                <a:solidFill>
                  <a:srgbClr val="006600"/>
                </a:solidFill>
              </a:rPr>
              <a:t>. Areas of </a:t>
            </a:r>
            <a:r>
              <a:rPr lang="en-US" b="1" i="1" dirty="0" smtClean="0">
                <a:solidFill>
                  <a:srgbClr val="006600"/>
                </a:solidFill>
              </a:rPr>
              <a:t>life</a:t>
            </a:r>
            <a:r>
              <a:rPr lang="en-US" b="1" dirty="0" smtClean="0">
                <a:solidFill>
                  <a:srgbClr val="006600"/>
                </a:solidFill>
              </a:rPr>
              <a:t> other than </a:t>
            </a:r>
            <a:r>
              <a:rPr lang="en-US" b="1" i="1" dirty="0" smtClean="0">
                <a:solidFill>
                  <a:srgbClr val="006600"/>
                </a:solidFill>
              </a:rPr>
              <a:t>work</a:t>
            </a:r>
            <a:r>
              <a:rPr lang="en-US" b="1" dirty="0" smtClean="0">
                <a:solidFill>
                  <a:srgbClr val="006600"/>
                </a:solidFill>
              </a:rPr>
              <a:t>–</a:t>
            </a:r>
            <a:r>
              <a:rPr lang="en-US" b="1" i="1" dirty="0" smtClean="0">
                <a:solidFill>
                  <a:srgbClr val="006600"/>
                </a:solidFill>
              </a:rPr>
              <a:t>life</a:t>
            </a:r>
            <a:r>
              <a:rPr lang="en-US" b="1" dirty="0" smtClean="0">
                <a:solidFill>
                  <a:srgbClr val="006600"/>
                </a:solidFill>
              </a:rPr>
              <a:t> can be, but not limited to personal interests, </a:t>
            </a:r>
            <a:r>
              <a:rPr lang="en-US" b="1" i="1" dirty="0" smtClean="0">
                <a:solidFill>
                  <a:srgbClr val="006600"/>
                </a:solidFill>
              </a:rPr>
              <a:t>family</a:t>
            </a:r>
            <a:r>
              <a:rPr lang="en-US" b="1" dirty="0" smtClean="0">
                <a:solidFill>
                  <a:srgbClr val="006600"/>
                </a:solidFill>
              </a:rPr>
              <a:t> and social or leisure activities.</a:t>
            </a:r>
            <a:endParaRPr lang="en-US" b="1" dirty="0">
              <a:solidFill>
                <a:srgbClr val="006600"/>
              </a:solidFill>
            </a:endParaRPr>
          </a:p>
        </p:txBody>
      </p:sp>
      <p:sp>
        <p:nvSpPr>
          <p:cNvPr id="4" name="Date Placeholder 3"/>
          <p:cNvSpPr>
            <a:spLocks noGrp="1"/>
          </p:cNvSpPr>
          <p:nvPr>
            <p:ph type="dt" sz="half" idx="14"/>
          </p:nvPr>
        </p:nvSpPr>
        <p:spPr/>
        <p:txBody>
          <a:bodyPr/>
          <a:lstStyle/>
          <a:p>
            <a:fld id="{DA7B6FA7-422F-4ABD-B43F-0FBAA3D01841}"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27</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C00000"/>
                </a:solidFill>
                <a:latin typeface="Aharoni" pitchFamily="2" charset="-79"/>
                <a:cs typeface="Aharoni" pitchFamily="2" charset="-79"/>
              </a:rPr>
              <a:t>Emotional Intelligence</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Emotional intelligence refers to the capability of a person to manage and control his or her emotions and possess the ability to control the emotions of others as well. </a:t>
            </a:r>
          </a:p>
          <a:p>
            <a:r>
              <a:rPr lang="en-US" dirty="0" smtClean="0">
                <a:solidFill>
                  <a:srgbClr val="0000FF"/>
                </a:solidFill>
              </a:rPr>
              <a:t>In other words, they can influence the emotions of other people also</a:t>
            </a:r>
            <a:endParaRPr lang="en-US" dirty="0">
              <a:solidFill>
                <a:srgbClr val="0000FF"/>
              </a:solidFill>
            </a:endParaRPr>
          </a:p>
        </p:txBody>
      </p:sp>
      <p:sp>
        <p:nvSpPr>
          <p:cNvPr id="4" name="Date Placeholder 3"/>
          <p:cNvSpPr>
            <a:spLocks noGrp="1"/>
          </p:cNvSpPr>
          <p:nvPr>
            <p:ph type="dt" sz="half" idx="14"/>
          </p:nvPr>
        </p:nvSpPr>
        <p:spPr/>
        <p:txBody>
          <a:bodyPr/>
          <a:lstStyle/>
          <a:p>
            <a:fld id="{E95AB9E7-1C9C-460D-A011-835A170C46D9}"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28</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C00000"/>
                </a:solidFill>
                <a:latin typeface="Aharoni" pitchFamily="2" charset="-79"/>
                <a:cs typeface="Aharoni" pitchFamily="2" charset="-79"/>
              </a:rPr>
              <a:t>Organisational Effectiveness</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b="1" dirty="0" smtClean="0">
                <a:solidFill>
                  <a:srgbClr val="006600"/>
                </a:solidFill>
              </a:rPr>
              <a:t>Organizational effectiveness is the concept of how effective an organization is in achieving the outcomes the organization intends to produce. Organizational Effectiveness groups in organizations directly concern themselves with several key areas</a:t>
            </a:r>
          </a:p>
          <a:p>
            <a:endParaRPr lang="en-US" dirty="0"/>
          </a:p>
        </p:txBody>
      </p:sp>
      <p:sp>
        <p:nvSpPr>
          <p:cNvPr id="4" name="Date Placeholder 3"/>
          <p:cNvSpPr>
            <a:spLocks noGrp="1"/>
          </p:cNvSpPr>
          <p:nvPr>
            <p:ph type="dt" sz="half" idx="14"/>
          </p:nvPr>
        </p:nvSpPr>
        <p:spPr/>
        <p:txBody>
          <a:bodyPr/>
          <a:lstStyle/>
          <a:p>
            <a:fld id="{A0950087-B49E-478F-A79B-90E3C40913BC}"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29</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600200"/>
            <a:ext cx="9144000" cy="4873752"/>
          </a:xfrm>
        </p:spPr>
        <p:txBody>
          <a:bodyPr>
            <a:normAutofit/>
          </a:bodyPr>
          <a:lstStyle/>
          <a:p>
            <a:pPr algn="ctr">
              <a:buNone/>
            </a:pPr>
            <a:r>
              <a:rPr lang="en-US" sz="13800" dirty="0" smtClean="0">
                <a:solidFill>
                  <a:srgbClr val="CC00CC"/>
                </a:solidFill>
                <a:latin typeface="Algerian" pitchFamily="82" charset="0"/>
              </a:rPr>
              <a:t>BANKING</a:t>
            </a:r>
            <a:endParaRPr lang="en-US" sz="13800" dirty="0">
              <a:solidFill>
                <a:srgbClr val="CC00CC"/>
              </a:solidFill>
              <a:latin typeface="Algerian" pitchFamily="82" charset="0"/>
            </a:endParaRPr>
          </a:p>
        </p:txBody>
      </p:sp>
      <p:sp>
        <p:nvSpPr>
          <p:cNvPr id="4" name="Date Placeholder 3"/>
          <p:cNvSpPr>
            <a:spLocks noGrp="1"/>
          </p:cNvSpPr>
          <p:nvPr>
            <p:ph type="dt" sz="half" idx="14"/>
          </p:nvPr>
        </p:nvSpPr>
        <p:spPr/>
        <p:txBody>
          <a:bodyPr/>
          <a:lstStyle/>
          <a:p>
            <a:fld id="{AA9B134A-ADE5-4748-BA5C-4B85F866CA8A}"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Group Dynamics</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b="1" dirty="0" smtClean="0">
                <a:solidFill>
                  <a:srgbClr val="CC00CC"/>
                </a:solidFill>
              </a:rPr>
              <a:t>Group dynamics is a system of behaviors and psychological processes occurring within a social group, or between social groups from within an organisation or between various </a:t>
            </a:r>
            <a:r>
              <a:rPr lang="en-US" b="1" dirty="0" err="1" smtClean="0">
                <a:solidFill>
                  <a:srgbClr val="CC00CC"/>
                </a:solidFill>
              </a:rPr>
              <a:t>orgnaisations</a:t>
            </a:r>
            <a:r>
              <a:rPr lang="en-US" b="1" dirty="0" smtClean="0">
                <a:solidFill>
                  <a:srgbClr val="CC00CC"/>
                </a:solidFill>
              </a:rPr>
              <a:t>. </a:t>
            </a:r>
            <a:endParaRPr lang="en-US" b="1" dirty="0">
              <a:solidFill>
                <a:srgbClr val="CC00CC"/>
              </a:solidFill>
            </a:endParaRPr>
          </a:p>
        </p:txBody>
      </p:sp>
      <p:sp>
        <p:nvSpPr>
          <p:cNvPr id="4" name="Date Placeholder 3"/>
          <p:cNvSpPr>
            <a:spLocks noGrp="1"/>
          </p:cNvSpPr>
          <p:nvPr>
            <p:ph type="dt" sz="half" idx="14"/>
          </p:nvPr>
        </p:nvSpPr>
        <p:spPr/>
        <p:txBody>
          <a:bodyPr/>
          <a:lstStyle/>
          <a:p>
            <a:fld id="{38F2298D-D95F-4E6D-984A-563C60B4CACB}"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30</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Organisational Commitment</a:t>
            </a:r>
            <a:endParaRPr lang="en-US" b="1" dirty="0">
              <a:solidFill>
                <a:srgbClr val="C00000"/>
              </a:solidFill>
            </a:endParaRPr>
          </a:p>
        </p:txBody>
      </p:sp>
      <p:sp>
        <p:nvSpPr>
          <p:cNvPr id="3" name="Content Placeholder 2"/>
          <p:cNvSpPr>
            <a:spLocks noGrp="1"/>
          </p:cNvSpPr>
          <p:nvPr>
            <p:ph sz="quarter" idx="1"/>
          </p:nvPr>
        </p:nvSpPr>
        <p:spPr/>
        <p:txBody>
          <a:bodyPr/>
          <a:lstStyle/>
          <a:p>
            <a:r>
              <a:rPr lang="en-US" b="1" dirty="0" smtClean="0">
                <a:solidFill>
                  <a:srgbClr val="0000FF"/>
                </a:solidFill>
              </a:rPr>
              <a:t>Organisational commitment</a:t>
            </a:r>
            <a:r>
              <a:rPr lang="en-US" dirty="0" smtClean="0">
                <a:solidFill>
                  <a:srgbClr val="0000FF"/>
                </a:solidFill>
              </a:rPr>
              <a:t> is the bond employees experience with their </a:t>
            </a:r>
            <a:r>
              <a:rPr lang="en-US" b="1" dirty="0" smtClean="0">
                <a:solidFill>
                  <a:srgbClr val="0000FF"/>
                </a:solidFill>
              </a:rPr>
              <a:t>organisation</a:t>
            </a:r>
            <a:r>
              <a:rPr lang="en-US" dirty="0" smtClean="0">
                <a:solidFill>
                  <a:srgbClr val="0000FF"/>
                </a:solidFill>
              </a:rPr>
              <a:t>. Broadly speaking, employees who are </a:t>
            </a:r>
            <a:r>
              <a:rPr lang="en-US" b="1" dirty="0" smtClean="0">
                <a:solidFill>
                  <a:srgbClr val="0000FF"/>
                </a:solidFill>
              </a:rPr>
              <a:t>committed</a:t>
            </a:r>
            <a:r>
              <a:rPr lang="en-US" dirty="0" smtClean="0">
                <a:solidFill>
                  <a:srgbClr val="0000FF"/>
                </a:solidFill>
              </a:rPr>
              <a:t> to their </a:t>
            </a:r>
            <a:r>
              <a:rPr lang="en-US" b="1" dirty="0" smtClean="0">
                <a:solidFill>
                  <a:srgbClr val="0000FF"/>
                </a:solidFill>
              </a:rPr>
              <a:t>organisation</a:t>
            </a:r>
            <a:r>
              <a:rPr lang="en-US" dirty="0" smtClean="0">
                <a:solidFill>
                  <a:srgbClr val="0000FF"/>
                </a:solidFill>
              </a:rPr>
              <a:t> generally feel a connection with their </a:t>
            </a:r>
            <a:r>
              <a:rPr lang="en-US" b="1" dirty="0" smtClean="0">
                <a:solidFill>
                  <a:srgbClr val="0000FF"/>
                </a:solidFill>
              </a:rPr>
              <a:t>organisation</a:t>
            </a:r>
            <a:r>
              <a:rPr lang="en-US" dirty="0" smtClean="0">
                <a:solidFill>
                  <a:srgbClr val="0000FF"/>
                </a:solidFill>
              </a:rPr>
              <a:t>, feel that they fit in and, feel they understand the goals of the </a:t>
            </a:r>
            <a:r>
              <a:rPr lang="en-US" b="1" dirty="0" smtClean="0">
                <a:solidFill>
                  <a:srgbClr val="0000FF"/>
                </a:solidFill>
              </a:rPr>
              <a:t>organisation</a:t>
            </a:r>
            <a:r>
              <a:rPr lang="en-US" dirty="0" smtClean="0">
                <a:solidFill>
                  <a:srgbClr val="0000FF"/>
                </a:solidFill>
              </a:rPr>
              <a:t>.</a:t>
            </a:r>
            <a:endParaRPr lang="en-US" dirty="0">
              <a:solidFill>
                <a:srgbClr val="0000FF"/>
              </a:solidFill>
            </a:endParaRPr>
          </a:p>
        </p:txBody>
      </p:sp>
      <p:sp>
        <p:nvSpPr>
          <p:cNvPr id="4" name="Date Placeholder 3"/>
          <p:cNvSpPr>
            <a:spLocks noGrp="1"/>
          </p:cNvSpPr>
          <p:nvPr>
            <p:ph type="dt" sz="half" idx="14"/>
          </p:nvPr>
        </p:nvSpPr>
        <p:spPr/>
        <p:txBody>
          <a:bodyPr/>
          <a:lstStyle/>
          <a:p>
            <a:fld id="{5C10F5EC-9D72-40C3-B6FE-A576F959DE63}"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31</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600200"/>
            <a:ext cx="9144000" cy="5257800"/>
          </a:xfrm>
        </p:spPr>
        <p:txBody>
          <a:bodyPr>
            <a:normAutofit/>
          </a:bodyPr>
          <a:lstStyle/>
          <a:p>
            <a:pPr algn="ctr">
              <a:buNone/>
            </a:pPr>
            <a:r>
              <a:rPr lang="en-US" sz="8800" dirty="0" smtClean="0">
                <a:solidFill>
                  <a:srgbClr val="CC00CC"/>
                </a:solidFill>
                <a:latin typeface="Algerian" pitchFamily="82" charset="0"/>
              </a:rPr>
              <a:t>INTERNATIONAL TRADE</a:t>
            </a:r>
            <a:endParaRPr lang="en-US" sz="8800" dirty="0">
              <a:solidFill>
                <a:srgbClr val="CC00CC"/>
              </a:solidFill>
              <a:latin typeface="Algerian" pitchFamily="82" charset="0"/>
            </a:endParaRPr>
          </a:p>
        </p:txBody>
      </p:sp>
      <p:sp>
        <p:nvSpPr>
          <p:cNvPr id="4" name="Date Placeholder 3"/>
          <p:cNvSpPr>
            <a:spLocks noGrp="1"/>
          </p:cNvSpPr>
          <p:nvPr>
            <p:ph type="dt" sz="half" idx="14"/>
          </p:nvPr>
        </p:nvSpPr>
        <p:spPr/>
        <p:txBody>
          <a:bodyPr/>
          <a:lstStyle/>
          <a:p>
            <a:fld id="{C0ADF6BF-B6DE-4BD8-869A-3A726A72D308}"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32</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Logistics</a:t>
            </a:r>
            <a:endParaRPr lang="en-US" b="1" dirty="0">
              <a:solidFill>
                <a:srgbClr val="C00000"/>
              </a:solidFill>
            </a:endParaRPr>
          </a:p>
        </p:txBody>
      </p:sp>
      <p:sp>
        <p:nvSpPr>
          <p:cNvPr id="3" name="Content Placeholder 2"/>
          <p:cNvSpPr>
            <a:spLocks noGrp="1"/>
          </p:cNvSpPr>
          <p:nvPr>
            <p:ph sz="quarter" idx="1"/>
          </p:nvPr>
        </p:nvSpPr>
        <p:spPr/>
        <p:txBody>
          <a:bodyPr/>
          <a:lstStyle/>
          <a:p>
            <a:r>
              <a:rPr lang="en-US" dirty="0" smtClean="0">
                <a:solidFill>
                  <a:srgbClr val="006600"/>
                </a:solidFill>
              </a:rPr>
              <a:t>Logistics is generally the detailed organization and implementation of a complex operation. In a general business sense, logistics is the management of the flow of things between the point of origin and the point of consumption in order to meet requirements of customers or corporations.</a:t>
            </a:r>
            <a:endParaRPr lang="en-US" dirty="0">
              <a:solidFill>
                <a:srgbClr val="006600"/>
              </a:solidFill>
            </a:endParaRPr>
          </a:p>
        </p:txBody>
      </p:sp>
      <p:sp>
        <p:nvSpPr>
          <p:cNvPr id="4" name="Date Placeholder 3"/>
          <p:cNvSpPr>
            <a:spLocks noGrp="1"/>
          </p:cNvSpPr>
          <p:nvPr>
            <p:ph type="dt" sz="half" idx="14"/>
          </p:nvPr>
        </p:nvSpPr>
        <p:spPr/>
        <p:txBody>
          <a:bodyPr/>
          <a:lstStyle/>
          <a:p>
            <a:fld id="{199D83F1-5DE7-44A2-869C-8684D7041C25}"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33</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Negative List of Exports</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solidFill>
                  <a:srgbClr val="CC00CC"/>
                </a:solidFill>
              </a:rPr>
              <a:t>The prohibited items are not permitted to be exported. An export </a:t>
            </a:r>
            <a:r>
              <a:rPr lang="en-US" dirty="0" err="1" smtClean="0">
                <a:solidFill>
                  <a:srgbClr val="CC00CC"/>
                </a:solidFill>
              </a:rPr>
              <a:t>licence</a:t>
            </a:r>
            <a:r>
              <a:rPr lang="en-US" dirty="0" smtClean="0">
                <a:solidFill>
                  <a:srgbClr val="CC00CC"/>
                </a:solidFill>
              </a:rPr>
              <a:t> will not be given in the normal course for goods in the prohibited category</a:t>
            </a:r>
            <a:r>
              <a:rPr lang="en-US" dirty="0" smtClean="0"/>
              <a:t>. </a:t>
            </a:r>
          </a:p>
          <a:p>
            <a:r>
              <a:rPr lang="en-US" dirty="0" smtClean="0">
                <a:solidFill>
                  <a:srgbClr val="006600"/>
                </a:solidFill>
              </a:rPr>
              <a:t>For example, No export of rough diamond shall be permitted unless accompanied by Kimberley Process (KP) Certificate as specified by Gem &amp; </a:t>
            </a:r>
            <a:r>
              <a:rPr lang="en-US" dirty="0" err="1" smtClean="0">
                <a:solidFill>
                  <a:srgbClr val="006600"/>
                </a:solidFill>
              </a:rPr>
              <a:t>Jewellery</a:t>
            </a:r>
            <a:r>
              <a:rPr lang="en-US" dirty="0" smtClean="0">
                <a:solidFill>
                  <a:srgbClr val="006600"/>
                </a:solidFill>
              </a:rPr>
              <a:t> EPC (GJEPC</a:t>
            </a:r>
            <a:r>
              <a:rPr lang="en-US" dirty="0" smtClean="0"/>
              <a:t>).</a:t>
            </a:r>
            <a:endParaRPr lang="en-US" dirty="0"/>
          </a:p>
        </p:txBody>
      </p:sp>
      <p:sp>
        <p:nvSpPr>
          <p:cNvPr id="4" name="Date Placeholder 3"/>
          <p:cNvSpPr>
            <a:spLocks noGrp="1"/>
          </p:cNvSpPr>
          <p:nvPr>
            <p:ph type="dt" sz="half" idx="14"/>
          </p:nvPr>
        </p:nvSpPr>
        <p:spPr/>
        <p:txBody>
          <a:bodyPr/>
          <a:lstStyle/>
          <a:p>
            <a:fld id="{A6033776-772F-4751-9B59-92525A5857F0}"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34</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b="1" dirty="0" smtClean="0">
                <a:solidFill>
                  <a:srgbClr val="C00000"/>
                </a:solidFill>
              </a:rPr>
              <a:t>Export Processing Zone (EPZ/EOU) Export Oriented Units</a:t>
            </a:r>
            <a:endParaRPr lang="en-US" b="1" dirty="0">
              <a:solidFill>
                <a:srgbClr val="C00000"/>
              </a:solidFill>
            </a:endParaRPr>
          </a:p>
        </p:txBody>
      </p:sp>
      <p:sp>
        <p:nvSpPr>
          <p:cNvPr id="3" name="Content Placeholder 2"/>
          <p:cNvSpPr>
            <a:spLocks noGrp="1"/>
          </p:cNvSpPr>
          <p:nvPr>
            <p:ph sz="quarter" idx="1"/>
          </p:nvPr>
        </p:nvSpPr>
        <p:spPr/>
        <p:txBody>
          <a:bodyPr/>
          <a:lstStyle/>
          <a:p>
            <a:r>
              <a:rPr lang="en-US" dirty="0" smtClean="0">
                <a:solidFill>
                  <a:srgbClr val="FF0000"/>
                </a:solidFill>
              </a:rPr>
              <a:t>The </a:t>
            </a:r>
            <a:r>
              <a:rPr lang="en-US" b="1" dirty="0" smtClean="0">
                <a:solidFill>
                  <a:srgbClr val="FF0000"/>
                </a:solidFill>
              </a:rPr>
              <a:t>EOU</a:t>
            </a:r>
            <a:r>
              <a:rPr lang="en-US" dirty="0" smtClean="0">
                <a:solidFill>
                  <a:srgbClr val="FF0000"/>
                </a:solidFill>
              </a:rPr>
              <a:t> scheme is complementary to the scheme for Free Trade </a:t>
            </a:r>
            <a:r>
              <a:rPr lang="en-US" b="1" dirty="0" smtClean="0">
                <a:solidFill>
                  <a:srgbClr val="FF0000"/>
                </a:solidFill>
              </a:rPr>
              <a:t>Zone</a:t>
            </a:r>
            <a:r>
              <a:rPr lang="en-US" dirty="0" smtClean="0">
                <a:solidFill>
                  <a:srgbClr val="FF0000"/>
                </a:solidFill>
              </a:rPr>
              <a:t>, </a:t>
            </a:r>
            <a:r>
              <a:rPr lang="en-US" b="1" dirty="0" smtClean="0">
                <a:solidFill>
                  <a:srgbClr val="FF0000"/>
                </a:solidFill>
              </a:rPr>
              <a:t>Export Processing Zone</a:t>
            </a:r>
            <a:r>
              <a:rPr lang="en-US" dirty="0" smtClean="0">
                <a:solidFill>
                  <a:srgbClr val="FF0000"/>
                </a:solidFill>
              </a:rPr>
              <a:t>. </a:t>
            </a:r>
          </a:p>
          <a:p>
            <a:r>
              <a:rPr lang="en-US" b="1" dirty="0" smtClean="0">
                <a:solidFill>
                  <a:srgbClr val="CC00CC"/>
                </a:solidFill>
              </a:rPr>
              <a:t>Units</a:t>
            </a:r>
            <a:r>
              <a:rPr lang="en-US" dirty="0" smtClean="0">
                <a:solidFill>
                  <a:srgbClr val="CC00CC"/>
                </a:solidFill>
              </a:rPr>
              <a:t> that are undertaking to </a:t>
            </a:r>
            <a:r>
              <a:rPr lang="en-US" b="1" dirty="0" smtClean="0">
                <a:solidFill>
                  <a:srgbClr val="CC00CC"/>
                </a:solidFill>
              </a:rPr>
              <a:t>export</a:t>
            </a:r>
            <a:r>
              <a:rPr lang="en-US" dirty="0" smtClean="0">
                <a:solidFill>
                  <a:srgbClr val="CC00CC"/>
                </a:solidFill>
              </a:rPr>
              <a:t> their entire production of goods are allowed to setup as a </a:t>
            </a:r>
            <a:r>
              <a:rPr lang="en-US" b="1" dirty="0" smtClean="0">
                <a:solidFill>
                  <a:srgbClr val="CC00CC"/>
                </a:solidFill>
              </a:rPr>
              <a:t>EOU</a:t>
            </a:r>
            <a:r>
              <a:rPr lang="en-US" dirty="0" smtClean="0"/>
              <a:t>.</a:t>
            </a:r>
            <a:endParaRPr lang="en-US" dirty="0"/>
          </a:p>
        </p:txBody>
      </p:sp>
      <p:sp>
        <p:nvSpPr>
          <p:cNvPr id="4" name="Date Placeholder 3"/>
          <p:cNvSpPr>
            <a:spLocks noGrp="1"/>
          </p:cNvSpPr>
          <p:nvPr>
            <p:ph type="dt" sz="half" idx="14"/>
          </p:nvPr>
        </p:nvSpPr>
        <p:spPr/>
        <p:txBody>
          <a:bodyPr/>
          <a:lstStyle/>
          <a:p>
            <a:fld id="{DE765F86-6355-4187-A74E-10A201B9B491}"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35</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Export House </a:t>
            </a:r>
            <a:r>
              <a:rPr lang="en-IN" b="1" dirty="0" err="1" smtClean="0">
                <a:solidFill>
                  <a:srgbClr val="C00000"/>
                </a:solidFill>
              </a:rPr>
              <a:t>vs</a:t>
            </a:r>
            <a:r>
              <a:rPr lang="en-IN" b="1" dirty="0" smtClean="0">
                <a:solidFill>
                  <a:srgbClr val="C00000"/>
                </a:solidFill>
              </a:rPr>
              <a:t> Trade house</a:t>
            </a:r>
            <a:endParaRPr lang="en-US" b="1" dirty="0">
              <a:solidFill>
                <a:srgbClr val="C00000"/>
              </a:solidFill>
            </a:endParaRPr>
          </a:p>
        </p:txBody>
      </p:sp>
      <p:sp>
        <p:nvSpPr>
          <p:cNvPr id="3" name="Content Placeholder 2"/>
          <p:cNvSpPr>
            <a:spLocks noGrp="1"/>
          </p:cNvSpPr>
          <p:nvPr>
            <p:ph sz="quarter" idx="1"/>
          </p:nvPr>
        </p:nvSpPr>
        <p:spPr/>
        <p:txBody>
          <a:bodyPr/>
          <a:lstStyle/>
          <a:p>
            <a:r>
              <a:rPr lang="en-US" b="1" dirty="0" smtClean="0">
                <a:solidFill>
                  <a:srgbClr val="002060"/>
                </a:solidFill>
              </a:rPr>
              <a:t>Export House</a:t>
            </a:r>
            <a:r>
              <a:rPr lang="en-US" dirty="0" smtClean="0">
                <a:solidFill>
                  <a:srgbClr val="002060"/>
                </a:solidFill>
              </a:rPr>
              <a:t> is </a:t>
            </a:r>
            <a:r>
              <a:rPr lang="en-US" b="1" dirty="0" smtClean="0">
                <a:solidFill>
                  <a:srgbClr val="002060"/>
                </a:solidFill>
              </a:rPr>
              <a:t>defined</a:t>
            </a:r>
            <a:r>
              <a:rPr lang="en-US" dirty="0" smtClean="0">
                <a:solidFill>
                  <a:srgbClr val="002060"/>
                </a:solidFill>
              </a:rPr>
              <a:t> as a registered </a:t>
            </a:r>
            <a:r>
              <a:rPr lang="en-US" b="1" dirty="0" smtClean="0">
                <a:solidFill>
                  <a:srgbClr val="002060"/>
                </a:solidFill>
              </a:rPr>
              <a:t>exporter </a:t>
            </a:r>
            <a:r>
              <a:rPr lang="en-US" dirty="0" smtClean="0">
                <a:solidFill>
                  <a:srgbClr val="002060"/>
                </a:solidFill>
              </a:rPr>
              <a:t>holding a valid </a:t>
            </a:r>
            <a:r>
              <a:rPr lang="en-US" b="1" dirty="0" smtClean="0">
                <a:solidFill>
                  <a:srgbClr val="002060"/>
                </a:solidFill>
              </a:rPr>
              <a:t>Export House</a:t>
            </a:r>
            <a:r>
              <a:rPr lang="en-US" dirty="0" smtClean="0">
                <a:solidFill>
                  <a:srgbClr val="002060"/>
                </a:solidFill>
              </a:rPr>
              <a:t> Certificate issued by the Director general of Foreign Trade in India. </a:t>
            </a:r>
          </a:p>
          <a:p>
            <a:r>
              <a:rPr lang="en-US" dirty="0" smtClean="0">
                <a:solidFill>
                  <a:srgbClr val="FF0000"/>
                </a:solidFill>
              </a:rPr>
              <a:t>Trading </a:t>
            </a:r>
            <a:r>
              <a:rPr lang="en-US" b="1" dirty="0" smtClean="0">
                <a:solidFill>
                  <a:srgbClr val="FF0000"/>
                </a:solidFill>
              </a:rPr>
              <a:t>House</a:t>
            </a:r>
            <a:r>
              <a:rPr lang="en-US" dirty="0" smtClean="0">
                <a:solidFill>
                  <a:srgbClr val="FF0000"/>
                </a:solidFill>
              </a:rPr>
              <a:t>-A trading </a:t>
            </a:r>
            <a:r>
              <a:rPr lang="en-US" b="1" dirty="0" smtClean="0">
                <a:solidFill>
                  <a:srgbClr val="FF0000"/>
                </a:solidFill>
              </a:rPr>
              <a:t>house</a:t>
            </a:r>
            <a:r>
              <a:rPr lang="en-US" dirty="0" smtClean="0">
                <a:solidFill>
                  <a:srgbClr val="FF0000"/>
                </a:solidFill>
              </a:rPr>
              <a:t> may be an </a:t>
            </a:r>
            <a:r>
              <a:rPr lang="en-US" b="1" dirty="0" smtClean="0">
                <a:solidFill>
                  <a:srgbClr val="FF0000"/>
                </a:solidFill>
              </a:rPr>
              <a:t>exporter or an importer </a:t>
            </a:r>
            <a:r>
              <a:rPr lang="en-US" dirty="0" err="1" smtClean="0">
                <a:solidFill>
                  <a:srgbClr val="FF0000"/>
                </a:solidFill>
              </a:rPr>
              <a:t>importer</a:t>
            </a:r>
            <a:r>
              <a:rPr lang="en-US" dirty="0" smtClean="0">
                <a:solidFill>
                  <a:srgbClr val="FF0000"/>
                </a:solidFill>
              </a:rPr>
              <a:t> and also may be a trader that purchases and sells products for other businesses</a:t>
            </a:r>
            <a:r>
              <a:rPr lang="en-US" dirty="0" smtClean="0"/>
              <a:t>.</a:t>
            </a:r>
            <a:endParaRPr lang="en-US" dirty="0"/>
          </a:p>
        </p:txBody>
      </p:sp>
      <p:sp>
        <p:nvSpPr>
          <p:cNvPr id="4" name="Date Placeholder 3"/>
          <p:cNvSpPr>
            <a:spLocks noGrp="1"/>
          </p:cNvSpPr>
          <p:nvPr>
            <p:ph type="dt" sz="half" idx="14"/>
          </p:nvPr>
        </p:nvSpPr>
        <p:spPr/>
        <p:txBody>
          <a:bodyPr/>
          <a:lstStyle/>
          <a:p>
            <a:fld id="{79DD8F6F-5889-46D7-BDDE-0BB4BCA0DD55}"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36</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Dumping</a:t>
            </a:r>
            <a:r>
              <a:rPr lang="en-US" b="1" dirty="0" smtClean="0">
                <a:solidFill>
                  <a:srgbClr val="C00000"/>
                </a:solidFill>
              </a:rPr>
              <a:t/>
            </a:r>
            <a:br>
              <a:rPr lang="en-US" b="1" dirty="0" smtClean="0">
                <a:solidFill>
                  <a:srgbClr val="C00000"/>
                </a:solidFill>
              </a:rPr>
            </a:br>
            <a:endParaRPr lang="en-US" b="1" dirty="0">
              <a:solidFill>
                <a:srgbClr val="C00000"/>
              </a:solidFill>
            </a:endParaRPr>
          </a:p>
        </p:txBody>
      </p:sp>
      <p:sp>
        <p:nvSpPr>
          <p:cNvPr id="3" name="Content Placeholder 2"/>
          <p:cNvSpPr>
            <a:spLocks noGrp="1"/>
          </p:cNvSpPr>
          <p:nvPr>
            <p:ph sz="quarter" idx="1"/>
          </p:nvPr>
        </p:nvSpPr>
        <p:spPr/>
        <p:txBody>
          <a:bodyPr/>
          <a:lstStyle/>
          <a:p>
            <a:r>
              <a:rPr lang="en-IN" dirty="0" smtClean="0"/>
              <a:t> </a:t>
            </a:r>
            <a:r>
              <a:rPr lang="en-IN" b="1" dirty="0" smtClean="0"/>
              <a:t>Dumping</a:t>
            </a:r>
            <a:r>
              <a:rPr lang="en-IN" dirty="0" smtClean="0"/>
              <a:t> is a term used in the context of international trade.</a:t>
            </a:r>
          </a:p>
          <a:p>
            <a:r>
              <a:rPr lang="en-IN" dirty="0" smtClean="0">
                <a:solidFill>
                  <a:srgbClr val="FF0000"/>
                </a:solidFill>
              </a:rPr>
              <a:t>It happens when a country or company limits its exports of a product at a price that is lower in the foreign importing market than the price in the exporter's domestic market.</a:t>
            </a:r>
            <a:endParaRPr lang="en-US" dirty="0" smtClean="0">
              <a:solidFill>
                <a:srgbClr val="FF0000"/>
              </a:solidFill>
            </a:endParaRPr>
          </a:p>
          <a:p>
            <a:endParaRPr lang="en-US" dirty="0"/>
          </a:p>
        </p:txBody>
      </p:sp>
      <p:sp>
        <p:nvSpPr>
          <p:cNvPr id="4" name="Date Placeholder 3"/>
          <p:cNvSpPr>
            <a:spLocks noGrp="1"/>
          </p:cNvSpPr>
          <p:nvPr>
            <p:ph type="dt" sz="half" idx="14"/>
          </p:nvPr>
        </p:nvSpPr>
        <p:spPr/>
        <p:txBody>
          <a:bodyPr/>
          <a:lstStyle/>
          <a:p>
            <a:fld id="{C3664628-5ACE-483F-BA58-71D1E677C264}"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37</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EEFC Accounts</a:t>
            </a:r>
            <a:r>
              <a:rPr lang="en-US" b="1" dirty="0" smtClean="0">
                <a:solidFill>
                  <a:srgbClr val="C00000"/>
                </a:solidFill>
              </a:rPr>
              <a:t/>
            </a:r>
            <a:br>
              <a:rPr lang="en-US" b="1" dirty="0" smtClean="0">
                <a:solidFill>
                  <a:srgbClr val="C00000"/>
                </a:solidFill>
              </a:rPr>
            </a:br>
            <a:endParaRPr lang="en-US" b="1" dirty="0">
              <a:solidFill>
                <a:srgbClr val="C00000"/>
              </a:solidFill>
            </a:endParaRPr>
          </a:p>
        </p:txBody>
      </p:sp>
      <p:sp>
        <p:nvSpPr>
          <p:cNvPr id="3" name="Content Placeholder 2"/>
          <p:cNvSpPr>
            <a:spLocks noGrp="1"/>
          </p:cNvSpPr>
          <p:nvPr>
            <p:ph sz="quarter" idx="1"/>
          </p:nvPr>
        </p:nvSpPr>
        <p:spPr/>
        <p:txBody>
          <a:bodyPr/>
          <a:lstStyle/>
          <a:p>
            <a:r>
              <a:rPr lang="en-US" dirty="0" smtClean="0">
                <a:solidFill>
                  <a:srgbClr val="006600"/>
                </a:solidFill>
              </a:rPr>
              <a:t>Exchange Earners' Foreign Currency </a:t>
            </a:r>
            <a:r>
              <a:rPr lang="en-US" b="1" dirty="0" smtClean="0">
                <a:solidFill>
                  <a:srgbClr val="006600"/>
                </a:solidFill>
              </a:rPr>
              <a:t>Account</a:t>
            </a:r>
            <a:r>
              <a:rPr lang="en-US" dirty="0" smtClean="0">
                <a:solidFill>
                  <a:srgbClr val="006600"/>
                </a:solidFill>
              </a:rPr>
              <a:t> (</a:t>
            </a:r>
            <a:r>
              <a:rPr lang="en-US" b="1" dirty="0" smtClean="0">
                <a:solidFill>
                  <a:srgbClr val="006600"/>
                </a:solidFill>
              </a:rPr>
              <a:t>EEFC</a:t>
            </a:r>
            <a:r>
              <a:rPr lang="en-US" dirty="0" smtClean="0">
                <a:solidFill>
                  <a:srgbClr val="006600"/>
                </a:solidFill>
              </a:rPr>
              <a:t>) is an </a:t>
            </a:r>
            <a:r>
              <a:rPr lang="en-US" b="1" dirty="0" smtClean="0">
                <a:solidFill>
                  <a:srgbClr val="006600"/>
                </a:solidFill>
              </a:rPr>
              <a:t>account</a:t>
            </a:r>
            <a:r>
              <a:rPr lang="en-US" dirty="0" smtClean="0">
                <a:solidFill>
                  <a:srgbClr val="006600"/>
                </a:solidFill>
              </a:rPr>
              <a:t> maintained in foreign currency with an </a:t>
            </a:r>
            <a:r>
              <a:rPr lang="en-US" dirty="0" err="1" smtClean="0">
                <a:solidFill>
                  <a:srgbClr val="006600"/>
                </a:solidFill>
              </a:rPr>
              <a:t>authorised</a:t>
            </a:r>
            <a:r>
              <a:rPr lang="en-US" dirty="0" smtClean="0">
                <a:solidFill>
                  <a:srgbClr val="006600"/>
                </a:solidFill>
              </a:rPr>
              <a:t> dealer i.e. a bank dealing in foreign exchange</a:t>
            </a:r>
            <a:r>
              <a:rPr lang="en-US" dirty="0" smtClean="0"/>
              <a:t>.</a:t>
            </a:r>
          </a:p>
          <a:p>
            <a:r>
              <a:rPr lang="en-US" dirty="0" smtClean="0"/>
              <a:t>No interest is payable on </a:t>
            </a:r>
            <a:r>
              <a:rPr lang="en-US" b="1" dirty="0" smtClean="0"/>
              <a:t>EEFC accounts</a:t>
            </a:r>
            <a:r>
              <a:rPr lang="en-US" dirty="0" smtClean="0"/>
              <a:t>. </a:t>
            </a:r>
          </a:p>
          <a:p>
            <a:r>
              <a:rPr lang="en-US" dirty="0" smtClean="0">
                <a:solidFill>
                  <a:srgbClr val="0000FF"/>
                </a:solidFill>
              </a:rPr>
              <a:t>Up to 100% foreign exchange earnings can be credited to the </a:t>
            </a:r>
            <a:r>
              <a:rPr lang="en-US" b="1" dirty="0" smtClean="0">
                <a:solidFill>
                  <a:srgbClr val="0000FF"/>
                </a:solidFill>
              </a:rPr>
              <a:t>EEFC account</a:t>
            </a:r>
            <a:r>
              <a:rPr lang="en-US" dirty="0" smtClean="0">
                <a:solidFill>
                  <a:srgbClr val="0000FF"/>
                </a:solidFill>
              </a:rPr>
              <a:t>.</a:t>
            </a:r>
            <a:endParaRPr lang="en-US" dirty="0">
              <a:solidFill>
                <a:srgbClr val="0000FF"/>
              </a:solidFill>
            </a:endParaRPr>
          </a:p>
        </p:txBody>
      </p:sp>
      <p:sp>
        <p:nvSpPr>
          <p:cNvPr id="4" name="Date Placeholder 3"/>
          <p:cNvSpPr>
            <a:spLocks noGrp="1"/>
          </p:cNvSpPr>
          <p:nvPr>
            <p:ph type="dt" sz="half" idx="14"/>
          </p:nvPr>
        </p:nvSpPr>
        <p:spPr/>
        <p:txBody>
          <a:bodyPr/>
          <a:lstStyle/>
          <a:p>
            <a:fld id="{8EF483E6-E49B-4239-976B-7D135640BC01}"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38</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ctr">
              <a:buNone/>
            </a:pPr>
            <a:r>
              <a:rPr lang="en-US" sz="6600" b="1" dirty="0" smtClean="0">
                <a:solidFill>
                  <a:srgbClr val="CC00CC"/>
                </a:solidFill>
              </a:rPr>
              <a:t>FINANCIAL MARKETS AND SERVICES</a:t>
            </a:r>
            <a:endParaRPr lang="en-US" sz="6600" b="1" dirty="0">
              <a:solidFill>
                <a:srgbClr val="CC00CC"/>
              </a:solidFill>
            </a:endParaRPr>
          </a:p>
        </p:txBody>
      </p:sp>
      <p:sp>
        <p:nvSpPr>
          <p:cNvPr id="4" name="Date Placeholder 3"/>
          <p:cNvSpPr>
            <a:spLocks noGrp="1"/>
          </p:cNvSpPr>
          <p:nvPr>
            <p:ph type="dt" sz="half" idx="14"/>
          </p:nvPr>
        </p:nvSpPr>
        <p:spPr/>
        <p:txBody>
          <a:bodyPr/>
          <a:lstStyle/>
          <a:p>
            <a:fld id="{F94462BD-4E5E-4958-A865-3D73032A1747}"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39</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447800"/>
          </a:xfrm>
        </p:spPr>
        <p:txBody>
          <a:bodyPr>
            <a:normAutofit fontScale="90000"/>
          </a:bodyPr>
          <a:lstStyle/>
          <a:p>
            <a:pPr algn="ctr"/>
            <a:r>
              <a:rPr lang="en-IN" sz="4000" dirty="0" smtClean="0">
                <a:solidFill>
                  <a:srgbClr val="C00000"/>
                </a:solidFill>
                <a:latin typeface="Aharoni" pitchFamily="2" charset="-79"/>
                <a:cs typeface="Aharoni" pitchFamily="2" charset="-79"/>
              </a:rPr>
              <a:t>General currency </a:t>
            </a:r>
            <a:r>
              <a:rPr lang="en-IN" sz="4000" dirty="0" err="1" smtClean="0">
                <a:solidFill>
                  <a:srgbClr val="C00000"/>
                </a:solidFill>
                <a:latin typeface="Aharoni" pitchFamily="2" charset="-79"/>
                <a:cs typeface="Aharoni" pitchFamily="2" charset="-79"/>
              </a:rPr>
              <a:t>vs</a:t>
            </a:r>
            <a:r>
              <a:rPr lang="en-IN" sz="4000" dirty="0" smtClean="0">
                <a:solidFill>
                  <a:srgbClr val="C00000"/>
                </a:solidFill>
                <a:latin typeface="Aharoni" pitchFamily="2" charset="-79"/>
                <a:cs typeface="Aharoni" pitchFamily="2" charset="-79"/>
              </a:rPr>
              <a:t/>
            </a:r>
            <a:br>
              <a:rPr lang="en-IN" sz="4000" dirty="0" smtClean="0">
                <a:solidFill>
                  <a:srgbClr val="C00000"/>
                </a:solidFill>
                <a:latin typeface="Aharoni" pitchFamily="2" charset="-79"/>
                <a:cs typeface="Aharoni" pitchFamily="2" charset="-79"/>
              </a:rPr>
            </a:br>
            <a:r>
              <a:rPr lang="en-IN" sz="4000" dirty="0" smtClean="0">
                <a:solidFill>
                  <a:srgbClr val="C00000"/>
                </a:solidFill>
                <a:latin typeface="Aharoni" pitchFamily="2" charset="-79"/>
                <a:cs typeface="Aharoni" pitchFamily="2" charset="-79"/>
              </a:rPr>
              <a:t> Crypto/DIGITAL currency</a:t>
            </a:r>
            <a:r>
              <a:rPr lang="en-US" dirty="0" smtClean="0"/>
              <a:t/>
            </a:r>
            <a:br>
              <a:rPr lang="en-US" dirty="0" smtClean="0"/>
            </a:br>
            <a:endParaRPr lang="en-US" dirty="0">
              <a:solidFill>
                <a:srgbClr val="C00000"/>
              </a:solidFill>
            </a:endParaRPr>
          </a:p>
        </p:txBody>
      </p:sp>
      <p:sp>
        <p:nvSpPr>
          <p:cNvPr id="3" name="Content Placeholder 2"/>
          <p:cNvSpPr>
            <a:spLocks noGrp="1"/>
          </p:cNvSpPr>
          <p:nvPr>
            <p:ph sz="quarter" idx="1"/>
          </p:nvPr>
        </p:nvSpPr>
        <p:spPr/>
        <p:txBody>
          <a:bodyPr/>
          <a:lstStyle/>
          <a:p>
            <a:r>
              <a:rPr lang="en-US" b="1" dirty="0" smtClean="0">
                <a:solidFill>
                  <a:srgbClr val="0000FF"/>
                </a:solidFill>
              </a:rPr>
              <a:t>Currency</a:t>
            </a:r>
            <a:r>
              <a:rPr lang="en-US" dirty="0" smtClean="0">
                <a:solidFill>
                  <a:srgbClr val="0000FF"/>
                </a:solidFill>
              </a:rPr>
              <a:t> is a generally accepted form of </a:t>
            </a:r>
            <a:r>
              <a:rPr lang="en-US" b="1" dirty="0" smtClean="0">
                <a:solidFill>
                  <a:srgbClr val="0000FF"/>
                </a:solidFill>
              </a:rPr>
              <a:t>money</a:t>
            </a:r>
            <a:r>
              <a:rPr lang="en-US" dirty="0" smtClean="0">
                <a:solidFill>
                  <a:srgbClr val="0000FF"/>
                </a:solidFill>
              </a:rPr>
              <a:t>, including coins and paper notes, which is issued by a government and circulated within an economy. Used as a medium of exchange for goods and services, </a:t>
            </a:r>
            <a:r>
              <a:rPr lang="en-US" b="1" dirty="0" smtClean="0">
                <a:solidFill>
                  <a:srgbClr val="0000FF"/>
                </a:solidFill>
              </a:rPr>
              <a:t>currency</a:t>
            </a:r>
            <a:r>
              <a:rPr lang="en-US" dirty="0" smtClean="0">
                <a:solidFill>
                  <a:srgbClr val="0000FF"/>
                </a:solidFill>
              </a:rPr>
              <a:t> is the basis for trade. Bank Note is one which is issued by the central bank of a country.</a:t>
            </a:r>
          </a:p>
          <a:p>
            <a:r>
              <a:rPr lang="en-US" b="1" dirty="0" smtClean="0">
                <a:solidFill>
                  <a:srgbClr val="006600"/>
                </a:solidFill>
              </a:rPr>
              <a:t>A Digital currency is one in which encryption techniques are used to regulate the generation of units of currency and verify the transfer of funds, operating independently of a central bank</a:t>
            </a:r>
            <a:r>
              <a:rPr lang="en-US" dirty="0" smtClean="0"/>
              <a:t>.</a:t>
            </a:r>
            <a:endParaRPr lang="en-US" dirty="0"/>
          </a:p>
        </p:txBody>
      </p:sp>
      <p:sp>
        <p:nvSpPr>
          <p:cNvPr id="4" name="Date Placeholder 3"/>
          <p:cNvSpPr>
            <a:spLocks noGrp="1"/>
          </p:cNvSpPr>
          <p:nvPr>
            <p:ph type="dt" sz="half" idx="14"/>
          </p:nvPr>
        </p:nvSpPr>
        <p:spPr/>
        <p:txBody>
          <a:bodyPr/>
          <a:lstStyle/>
          <a:p>
            <a:fld id="{036C037C-63A4-4084-9CE5-41E14D34C842}"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4</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Capital Markets</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solidFill>
                  <a:srgbClr val="CC00CC"/>
                </a:solidFill>
              </a:rPr>
              <a:t>A capital market is a financial market in which long-term debt or equity-backed securities are bought and sold. </a:t>
            </a:r>
          </a:p>
          <a:p>
            <a:r>
              <a:rPr lang="en-US" dirty="0" smtClean="0">
                <a:solidFill>
                  <a:srgbClr val="006600"/>
                </a:solidFill>
              </a:rPr>
              <a:t>Capital markets channel the wealth of savers to those who can put it to long-term productive use, such as companies or governments making long-term investments.</a:t>
            </a:r>
            <a:endParaRPr lang="en-US" dirty="0">
              <a:solidFill>
                <a:srgbClr val="006600"/>
              </a:solidFill>
            </a:endParaRPr>
          </a:p>
        </p:txBody>
      </p:sp>
      <p:sp>
        <p:nvSpPr>
          <p:cNvPr id="4" name="Date Placeholder 3"/>
          <p:cNvSpPr>
            <a:spLocks noGrp="1"/>
          </p:cNvSpPr>
          <p:nvPr>
            <p:ph type="dt" sz="half" idx="14"/>
          </p:nvPr>
        </p:nvSpPr>
        <p:spPr/>
        <p:txBody>
          <a:bodyPr/>
          <a:lstStyle/>
          <a:p>
            <a:fld id="{9D14EA75-EA5E-4962-ADD1-B8C95CDBBE6A}"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40</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Non Banking Finance Companies</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solidFill>
                  <a:srgbClr val="00B050"/>
                </a:solidFill>
              </a:rPr>
              <a:t>A </a:t>
            </a:r>
            <a:r>
              <a:rPr lang="en-US" b="1" dirty="0" smtClean="0">
                <a:solidFill>
                  <a:srgbClr val="00B050"/>
                </a:solidFill>
              </a:rPr>
              <a:t>Non</a:t>
            </a:r>
            <a:r>
              <a:rPr lang="en-US" dirty="0" smtClean="0">
                <a:solidFill>
                  <a:srgbClr val="00B050"/>
                </a:solidFill>
              </a:rPr>
              <a:t>-</a:t>
            </a:r>
            <a:r>
              <a:rPr lang="en-US" b="1" dirty="0" smtClean="0">
                <a:solidFill>
                  <a:srgbClr val="00B050"/>
                </a:solidFill>
              </a:rPr>
              <a:t>Banking Financial Company</a:t>
            </a:r>
            <a:r>
              <a:rPr lang="en-US" dirty="0" smtClean="0">
                <a:solidFill>
                  <a:srgbClr val="00B050"/>
                </a:solidFill>
              </a:rPr>
              <a:t> (</a:t>
            </a:r>
            <a:r>
              <a:rPr lang="en-US" b="1" dirty="0" smtClean="0">
                <a:solidFill>
                  <a:srgbClr val="00B050"/>
                </a:solidFill>
              </a:rPr>
              <a:t>NBFC</a:t>
            </a:r>
            <a:r>
              <a:rPr lang="en-US" dirty="0" smtClean="0">
                <a:solidFill>
                  <a:srgbClr val="00B050"/>
                </a:solidFill>
              </a:rPr>
              <a:t>) is a </a:t>
            </a:r>
            <a:r>
              <a:rPr lang="en-US" b="1" dirty="0" smtClean="0">
                <a:solidFill>
                  <a:srgbClr val="00B050"/>
                </a:solidFill>
              </a:rPr>
              <a:t>company </a:t>
            </a:r>
            <a:r>
              <a:rPr lang="en-US" dirty="0" smtClean="0">
                <a:solidFill>
                  <a:srgbClr val="00B050"/>
                </a:solidFill>
              </a:rPr>
              <a:t>registered under the </a:t>
            </a:r>
            <a:r>
              <a:rPr lang="en-US" b="1" dirty="0" smtClean="0">
                <a:solidFill>
                  <a:srgbClr val="00B050"/>
                </a:solidFill>
              </a:rPr>
              <a:t>Companies</a:t>
            </a:r>
            <a:r>
              <a:rPr lang="en-US" dirty="0" smtClean="0">
                <a:solidFill>
                  <a:srgbClr val="00B050"/>
                </a:solidFill>
              </a:rPr>
              <a:t> Act, 2013 engaged in the business of loans and advances, acquisition of shares/stocks/bonds/debentures/securities issued by Government or local authority or other marketable securities AND may be involved in  leasing, hire-purchase or insurance </a:t>
            </a:r>
            <a:endParaRPr lang="en-US" dirty="0">
              <a:solidFill>
                <a:srgbClr val="00B050"/>
              </a:solidFill>
            </a:endParaRPr>
          </a:p>
        </p:txBody>
      </p:sp>
      <p:sp>
        <p:nvSpPr>
          <p:cNvPr id="4" name="Date Placeholder 3"/>
          <p:cNvSpPr>
            <a:spLocks noGrp="1"/>
          </p:cNvSpPr>
          <p:nvPr>
            <p:ph type="dt" sz="half" idx="14"/>
          </p:nvPr>
        </p:nvSpPr>
        <p:spPr/>
        <p:txBody>
          <a:bodyPr/>
          <a:lstStyle/>
          <a:p>
            <a:fld id="{3FBEB03A-FE0F-415F-BB06-995011ED8442}"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41</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RTGS,NEFT</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solidFill>
                  <a:srgbClr val="0000FF"/>
                </a:solidFill>
              </a:rPr>
              <a:t>National Electronic Fund Transfer (</a:t>
            </a:r>
            <a:r>
              <a:rPr lang="en-US" b="1" dirty="0" smtClean="0">
                <a:solidFill>
                  <a:srgbClr val="0000FF"/>
                </a:solidFill>
              </a:rPr>
              <a:t>NEFT</a:t>
            </a:r>
            <a:r>
              <a:rPr lang="en-US" dirty="0" smtClean="0">
                <a:solidFill>
                  <a:srgbClr val="0000FF"/>
                </a:solidFill>
              </a:rPr>
              <a:t>) and Real Time Gross Settlement (</a:t>
            </a:r>
            <a:r>
              <a:rPr lang="en-US" b="1" dirty="0" smtClean="0">
                <a:solidFill>
                  <a:srgbClr val="0000FF"/>
                </a:solidFill>
              </a:rPr>
              <a:t>RTGS</a:t>
            </a:r>
            <a:r>
              <a:rPr lang="en-US" dirty="0" smtClean="0">
                <a:solidFill>
                  <a:srgbClr val="0000FF"/>
                </a:solidFill>
              </a:rPr>
              <a:t>) allow individuals, companies and firms to transfer funds from one bank to another. </a:t>
            </a:r>
          </a:p>
          <a:p>
            <a:r>
              <a:rPr lang="en-US" dirty="0" smtClean="0">
                <a:solidFill>
                  <a:srgbClr val="CC00CC"/>
                </a:solidFill>
              </a:rPr>
              <a:t>You can check the RBI website for a list of </a:t>
            </a:r>
            <a:r>
              <a:rPr lang="en-US" b="1" dirty="0" smtClean="0">
                <a:solidFill>
                  <a:srgbClr val="CC00CC"/>
                </a:solidFill>
              </a:rPr>
              <a:t>NEFT</a:t>
            </a:r>
            <a:r>
              <a:rPr lang="en-US" dirty="0" smtClean="0">
                <a:solidFill>
                  <a:srgbClr val="CC00CC"/>
                </a:solidFill>
              </a:rPr>
              <a:t> and </a:t>
            </a:r>
            <a:r>
              <a:rPr lang="en-US" b="1" dirty="0" smtClean="0">
                <a:solidFill>
                  <a:srgbClr val="CC00CC"/>
                </a:solidFill>
              </a:rPr>
              <a:t>RTGS</a:t>
            </a:r>
            <a:r>
              <a:rPr lang="en-US" dirty="0" smtClean="0">
                <a:solidFill>
                  <a:srgbClr val="CC00CC"/>
                </a:solidFill>
              </a:rPr>
              <a:t>-enabled branches of commercial banks</a:t>
            </a:r>
            <a:endParaRPr lang="en-US" dirty="0">
              <a:solidFill>
                <a:srgbClr val="CC00CC"/>
              </a:solidFill>
            </a:endParaRPr>
          </a:p>
        </p:txBody>
      </p:sp>
      <p:sp>
        <p:nvSpPr>
          <p:cNvPr id="4" name="Date Placeholder 3"/>
          <p:cNvSpPr>
            <a:spLocks noGrp="1"/>
          </p:cNvSpPr>
          <p:nvPr>
            <p:ph type="dt" sz="half" idx="14"/>
          </p:nvPr>
        </p:nvSpPr>
        <p:spPr/>
        <p:txBody>
          <a:bodyPr/>
          <a:lstStyle/>
          <a:p>
            <a:fld id="{A11E2DA9-3D7A-4A7F-BEC5-42D04755B90D}"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42</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Blue Chip Stocks</a:t>
            </a:r>
            <a:endParaRPr lang="en-US" b="1" dirty="0">
              <a:solidFill>
                <a:srgbClr val="C00000"/>
              </a:solidFill>
            </a:endParaRPr>
          </a:p>
        </p:txBody>
      </p:sp>
      <p:sp>
        <p:nvSpPr>
          <p:cNvPr id="3" name="Content Placeholder 2"/>
          <p:cNvSpPr>
            <a:spLocks noGrp="1"/>
          </p:cNvSpPr>
          <p:nvPr>
            <p:ph sz="quarter" idx="1"/>
          </p:nvPr>
        </p:nvSpPr>
        <p:spPr/>
        <p:txBody>
          <a:bodyPr/>
          <a:lstStyle/>
          <a:p>
            <a:r>
              <a:rPr lang="en-US" dirty="0" smtClean="0"/>
              <a:t>A </a:t>
            </a:r>
            <a:r>
              <a:rPr lang="en-US" b="1" dirty="0" smtClean="0"/>
              <a:t>blue</a:t>
            </a:r>
            <a:r>
              <a:rPr lang="en-US" dirty="0" smtClean="0"/>
              <a:t>-</a:t>
            </a:r>
            <a:r>
              <a:rPr lang="en-US" b="1" dirty="0" smtClean="0"/>
              <a:t>chip</a:t>
            </a:r>
            <a:r>
              <a:rPr lang="en-US" dirty="0" smtClean="0"/>
              <a:t> stock is the stock of a large, well-established and financially sound company that has operated for many years.</a:t>
            </a:r>
          </a:p>
          <a:p>
            <a:r>
              <a:rPr lang="en-US" dirty="0" smtClean="0"/>
              <a:t> </a:t>
            </a:r>
            <a:r>
              <a:rPr lang="en-US" dirty="0" smtClean="0">
                <a:solidFill>
                  <a:srgbClr val="CC00CC"/>
                </a:solidFill>
              </a:rPr>
              <a:t>A </a:t>
            </a:r>
            <a:r>
              <a:rPr lang="en-US" b="1" dirty="0" smtClean="0">
                <a:solidFill>
                  <a:srgbClr val="CC00CC"/>
                </a:solidFill>
              </a:rPr>
              <a:t>blue</a:t>
            </a:r>
            <a:r>
              <a:rPr lang="en-US" dirty="0" smtClean="0">
                <a:solidFill>
                  <a:srgbClr val="CC00CC"/>
                </a:solidFill>
              </a:rPr>
              <a:t>-</a:t>
            </a:r>
            <a:r>
              <a:rPr lang="en-US" b="1" dirty="0" smtClean="0">
                <a:solidFill>
                  <a:srgbClr val="CC00CC"/>
                </a:solidFill>
              </a:rPr>
              <a:t>chip</a:t>
            </a:r>
            <a:r>
              <a:rPr lang="en-US" dirty="0" smtClean="0">
                <a:solidFill>
                  <a:srgbClr val="CC00CC"/>
                </a:solidFill>
              </a:rPr>
              <a:t> stock typically has a market capitalization in billions, is generally the market leader or one among the top three companies in its sector, and is more often than not a household name.</a:t>
            </a:r>
            <a:endParaRPr lang="en-US" dirty="0">
              <a:solidFill>
                <a:srgbClr val="CC00CC"/>
              </a:solidFill>
            </a:endParaRPr>
          </a:p>
        </p:txBody>
      </p:sp>
      <p:sp>
        <p:nvSpPr>
          <p:cNvPr id="4" name="Date Placeholder 3"/>
          <p:cNvSpPr>
            <a:spLocks noGrp="1"/>
          </p:cNvSpPr>
          <p:nvPr>
            <p:ph type="dt" sz="half" idx="14"/>
          </p:nvPr>
        </p:nvSpPr>
        <p:spPr/>
        <p:txBody>
          <a:bodyPr/>
          <a:lstStyle/>
          <a:p>
            <a:fld id="{35C774A0-D04B-4CF2-BAAA-7047544BFD74}"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43</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C00000"/>
                </a:solidFill>
              </a:rPr>
              <a:t>UPI</a:t>
            </a:r>
            <a:endParaRPr lang="en-US" b="1" dirty="0">
              <a:solidFill>
                <a:srgbClr val="C00000"/>
              </a:solidFill>
            </a:endParaRPr>
          </a:p>
        </p:txBody>
      </p:sp>
      <p:sp>
        <p:nvSpPr>
          <p:cNvPr id="3" name="Content Placeholder 2"/>
          <p:cNvSpPr>
            <a:spLocks noGrp="1"/>
          </p:cNvSpPr>
          <p:nvPr>
            <p:ph sz="quarter" idx="1"/>
          </p:nvPr>
        </p:nvSpPr>
        <p:spPr/>
        <p:txBody>
          <a:bodyPr/>
          <a:lstStyle/>
          <a:p>
            <a:pPr>
              <a:buNone/>
            </a:pPr>
            <a:endParaRPr lang="en-US" dirty="0" smtClean="0"/>
          </a:p>
          <a:p>
            <a:r>
              <a:rPr lang="en-US" dirty="0" smtClean="0">
                <a:solidFill>
                  <a:srgbClr val="006600"/>
                </a:solidFill>
              </a:rPr>
              <a:t>Unified Payment Interface (</a:t>
            </a:r>
            <a:r>
              <a:rPr lang="en-US" b="1" dirty="0" smtClean="0">
                <a:solidFill>
                  <a:srgbClr val="006600"/>
                </a:solidFill>
              </a:rPr>
              <a:t>UPI</a:t>
            </a:r>
            <a:r>
              <a:rPr lang="en-US" dirty="0" smtClean="0">
                <a:solidFill>
                  <a:srgbClr val="006600"/>
                </a:solidFill>
              </a:rPr>
              <a:t>) is a single-window mobile payment system developed by the National Payments Corporation of India (NPCI). </a:t>
            </a:r>
          </a:p>
          <a:p>
            <a:r>
              <a:rPr lang="en-US" dirty="0" smtClean="0">
                <a:solidFill>
                  <a:srgbClr val="FF0000"/>
                </a:solidFill>
              </a:rPr>
              <a:t>It eliminates the need to enter bank details or other sensitive information each time a customer initiates a transaction</a:t>
            </a:r>
            <a:r>
              <a:rPr lang="en-US" dirty="0" smtClean="0"/>
              <a:t>.</a:t>
            </a:r>
            <a:endParaRPr lang="en-US" dirty="0"/>
          </a:p>
        </p:txBody>
      </p:sp>
      <p:sp>
        <p:nvSpPr>
          <p:cNvPr id="4" name="Date Placeholder 3"/>
          <p:cNvSpPr>
            <a:spLocks noGrp="1"/>
          </p:cNvSpPr>
          <p:nvPr>
            <p:ph type="dt" sz="half" idx="14"/>
          </p:nvPr>
        </p:nvSpPr>
        <p:spPr/>
        <p:txBody>
          <a:bodyPr/>
          <a:lstStyle/>
          <a:p>
            <a:fld id="{558A0906-D0E7-41A3-9489-22C2C422DFEE}"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44</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Bank-Assurance</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err="1" smtClean="0">
                <a:solidFill>
                  <a:srgbClr val="006600"/>
                </a:solidFill>
              </a:rPr>
              <a:t>Bancassurance</a:t>
            </a:r>
            <a:r>
              <a:rPr lang="en-US" dirty="0" smtClean="0">
                <a:solidFill>
                  <a:srgbClr val="006600"/>
                </a:solidFill>
              </a:rPr>
              <a:t> is a relationship between a bank and an insurance company that is aimed at offering insurance products or insurance benefits to the bank's customers. </a:t>
            </a:r>
          </a:p>
          <a:p>
            <a:r>
              <a:rPr lang="en-US" dirty="0" smtClean="0">
                <a:solidFill>
                  <a:srgbClr val="0000FF"/>
                </a:solidFill>
              </a:rPr>
              <a:t>In this partnership, bank staff and tellers become the point of sale and point of contact for the customer.</a:t>
            </a:r>
            <a:endParaRPr lang="en-US" dirty="0">
              <a:solidFill>
                <a:srgbClr val="0000FF"/>
              </a:solidFill>
            </a:endParaRPr>
          </a:p>
        </p:txBody>
      </p:sp>
      <p:sp>
        <p:nvSpPr>
          <p:cNvPr id="4" name="Date Placeholder 3"/>
          <p:cNvSpPr>
            <a:spLocks noGrp="1"/>
          </p:cNvSpPr>
          <p:nvPr>
            <p:ph type="dt" sz="half" idx="14"/>
          </p:nvPr>
        </p:nvSpPr>
        <p:spPr/>
        <p:txBody>
          <a:bodyPr/>
          <a:lstStyle/>
          <a:p>
            <a:fld id="{1BEF1D21-1F16-4018-8AD6-266E844A41AD}"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45</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1600200"/>
            <a:ext cx="8686800" cy="4873752"/>
          </a:xfrm>
        </p:spPr>
        <p:txBody>
          <a:bodyPr>
            <a:normAutofit/>
          </a:bodyPr>
          <a:lstStyle/>
          <a:p>
            <a:pPr algn="ctr">
              <a:buNone/>
            </a:pPr>
            <a:endParaRPr lang="en-US" sz="7200" dirty="0" smtClean="0">
              <a:solidFill>
                <a:srgbClr val="CC00CC"/>
              </a:solidFill>
              <a:latin typeface="Algerian" pitchFamily="82" charset="0"/>
            </a:endParaRPr>
          </a:p>
          <a:p>
            <a:pPr algn="ctr">
              <a:buNone/>
            </a:pPr>
            <a:r>
              <a:rPr lang="en-US" sz="7200" dirty="0" smtClean="0">
                <a:solidFill>
                  <a:srgbClr val="CC00CC"/>
                </a:solidFill>
                <a:latin typeface="Algerian" pitchFamily="82" charset="0"/>
              </a:rPr>
              <a:t>ENTREPRENEURIAL DEVELOPMENT</a:t>
            </a:r>
            <a:endParaRPr lang="en-US" sz="7200" dirty="0">
              <a:solidFill>
                <a:srgbClr val="CC00CC"/>
              </a:solidFill>
              <a:latin typeface="Algerian" pitchFamily="82" charset="0"/>
            </a:endParaRPr>
          </a:p>
        </p:txBody>
      </p:sp>
      <p:sp>
        <p:nvSpPr>
          <p:cNvPr id="4" name="Date Placeholder 3"/>
          <p:cNvSpPr>
            <a:spLocks noGrp="1"/>
          </p:cNvSpPr>
          <p:nvPr>
            <p:ph type="dt" sz="half" idx="14"/>
          </p:nvPr>
        </p:nvSpPr>
        <p:spPr/>
        <p:txBody>
          <a:bodyPr/>
          <a:lstStyle/>
          <a:p>
            <a:fld id="{848FED31-C8C2-4117-9B79-67918A363084}"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46</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Entrepreneur VS. Manager</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b="1" dirty="0" smtClean="0"/>
              <a:t>Difference between Entrepreneur and Manager</a:t>
            </a:r>
            <a:r>
              <a:rPr lang="en-US" dirty="0" smtClean="0"/>
              <a:t> is their role in the organization. </a:t>
            </a:r>
          </a:p>
          <a:p>
            <a:r>
              <a:rPr lang="en-US" b="1" dirty="0" smtClean="0">
                <a:solidFill>
                  <a:srgbClr val="0000FF"/>
                </a:solidFill>
              </a:rPr>
              <a:t>Entrepreneur</a:t>
            </a:r>
            <a:r>
              <a:rPr lang="en-US" dirty="0" smtClean="0">
                <a:solidFill>
                  <a:srgbClr val="0000FF"/>
                </a:solidFill>
              </a:rPr>
              <a:t> is the owner </a:t>
            </a:r>
            <a:r>
              <a:rPr lang="en-US" b="1" dirty="0" smtClean="0">
                <a:solidFill>
                  <a:srgbClr val="0000FF"/>
                </a:solidFill>
              </a:rPr>
              <a:t>of</a:t>
            </a:r>
            <a:r>
              <a:rPr lang="en-US" dirty="0" smtClean="0">
                <a:solidFill>
                  <a:srgbClr val="0000FF"/>
                </a:solidFill>
              </a:rPr>
              <a:t> the company whereas </a:t>
            </a:r>
            <a:r>
              <a:rPr lang="en-US" b="1" dirty="0" smtClean="0">
                <a:solidFill>
                  <a:srgbClr val="0000FF"/>
                </a:solidFill>
              </a:rPr>
              <a:t>Manager</a:t>
            </a:r>
            <a:r>
              <a:rPr lang="en-US" dirty="0" smtClean="0">
                <a:solidFill>
                  <a:srgbClr val="0000FF"/>
                </a:solidFill>
              </a:rPr>
              <a:t> is the employee </a:t>
            </a:r>
            <a:r>
              <a:rPr lang="en-US" b="1" dirty="0" smtClean="0">
                <a:solidFill>
                  <a:srgbClr val="0000FF"/>
                </a:solidFill>
              </a:rPr>
              <a:t>of</a:t>
            </a:r>
            <a:r>
              <a:rPr lang="en-US" dirty="0" smtClean="0">
                <a:solidFill>
                  <a:srgbClr val="0000FF"/>
                </a:solidFill>
              </a:rPr>
              <a:t> the company</a:t>
            </a:r>
            <a:r>
              <a:rPr lang="en-US" dirty="0" smtClean="0"/>
              <a:t>.</a:t>
            </a:r>
          </a:p>
          <a:p>
            <a:r>
              <a:rPr lang="en-US" b="1" dirty="0" smtClean="0">
                <a:solidFill>
                  <a:srgbClr val="FF0000"/>
                </a:solidFill>
              </a:rPr>
              <a:t>Entrepreneur</a:t>
            </a:r>
            <a:r>
              <a:rPr lang="en-US" dirty="0" smtClean="0">
                <a:solidFill>
                  <a:srgbClr val="FF0000"/>
                </a:solidFill>
              </a:rPr>
              <a:t> is a risk taker, they take financial risk for their enterprise. </a:t>
            </a:r>
          </a:p>
          <a:p>
            <a:r>
              <a:rPr lang="en-US" b="1" dirty="0" smtClean="0">
                <a:solidFill>
                  <a:srgbClr val="CC00CC"/>
                </a:solidFill>
              </a:rPr>
              <a:t>Manager</a:t>
            </a:r>
            <a:r>
              <a:rPr lang="en-US" dirty="0" smtClean="0">
                <a:solidFill>
                  <a:srgbClr val="CC00CC"/>
                </a:solidFill>
              </a:rPr>
              <a:t> works for </a:t>
            </a:r>
            <a:r>
              <a:rPr lang="en-US" b="1" dirty="0" smtClean="0">
                <a:solidFill>
                  <a:srgbClr val="CC00CC"/>
                </a:solidFill>
              </a:rPr>
              <a:t>salary</a:t>
            </a:r>
            <a:r>
              <a:rPr lang="en-US" dirty="0" smtClean="0">
                <a:solidFill>
                  <a:srgbClr val="CC00CC"/>
                </a:solidFill>
              </a:rPr>
              <a:t> and does not take any risks.</a:t>
            </a:r>
            <a:endParaRPr lang="en-US" dirty="0">
              <a:solidFill>
                <a:srgbClr val="CC00CC"/>
              </a:solidFill>
            </a:endParaRPr>
          </a:p>
        </p:txBody>
      </p:sp>
      <p:sp>
        <p:nvSpPr>
          <p:cNvPr id="4" name="Date Placeholder 3"/>
          <p:cNvSpPr>
            <a:spLocks noGrp="1"/>
          </p:cNvSpPr>
          <p:nvPr>
            <p:ph type="dt" sz="half" idx="14"/>
          </p:nvPr>
        </p:nvSpPr>
        <p:spPr/>
        <p:txBody>
          <a:bodyPr/>
          <a:lstStyle/>
          <a:p>
            <a:fld id="{AD6ABFE2-84E0-43DC-924E-83BDA520F02E}"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47</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Entrepreneur as a </a:t>
            </a:r>
            <a:r>
              <a:rPr lang="en-IN" dirty="0" smtClean="0">
                <a:solidFill>
                  <a:srgbClr val="C00000"/>
                </a:solidFill>
              </a:rPr>
              <a:t>Risk-Bearer</a:t>
            </a:r>
            <a:endParaRPr lang="en-US" dirty="0">
              <a:solidFill>
                <a:srgbClr val="C00000"/>
              </a:solidFill>
            </a:endParaRPr>
          </a:p>
        </p:txBody>
      </p:sp>
      <p:sp>
        <p:nvSpPr>
          <p:cNvPr id="3" name="Content Placeholder 2"/>
          <p:cNvSpPr>
            <a:spLocks noGrp="1"/>
          </p:cNvSpPr>
          <p:nvPr>
            <p:ph sz="quarter" idx="1"/>
          </p:nvPr>
        </p:nvSpPr>
        <p:spPr/>
        <p:txBody>
          <a:bodyPr/>
          <a:lstStyle/>
          <a:p>
            <a:r>
              <a:rPr lang="en-US" dirty="0" smtClean="0">
                <a:solidFill>
                  <a:srgbClr val="006600"/>
                </a:solidFill>
              </a:rPr>
              <a:t>An </a:t>
            </a:r>
            <a:r>
              <a:rPr lang="en-US" b="1" dirty="0" smtClean="0">
                <a:solidFill>
                  <a:srgbClr val="006600"/>
                </a:solidFill>
              </a:rPr>
              <a:t>entrepreneur</a:t>
            </a:r>
            <a:r>
              <a:rPr lang="en-US" dirty="0" smtClean="0">
                <a:solidFill>
                  <a:srgbClr val="006600"/>
                </a:solidFill>
              </a:rPr>
              <a:t> is an agent who buys factors of production at certain prices in order to combine them into a product with a view to selling it at uncertain prices in the future</a:t>
            </a:r>
            <a:r>
              <a:rPr lang="en-US" dirty="0" smtClean="0"/>
              <a:t>. </a:t>
            </a:r>
          </a:p>
          <a:p>
            <a:r>
              <a:rPr lang="en-US" dirty="0" smtClean="0">
                <a:solidFill>
                  <a:srgbClr val="0000FF"/>
                </a:solidFill>
              </a:rPr>
              <a:t>Uncertainty is </a:t>
            </a:r>
            <a:r>
              <a:rPr lang="en-US" b="1" dirty="0" smtClean="0">
                <a:solidFill>
                  <a:srgbClr val="0000FF"/>
                </a:solidFill>
              </a:rPr>
              <a:t>defined</a:t>
            </a:r>
            <a:r>
              <a:rPr lang="en-US" dirty="0" smtClean="0">
                <a:solidFill>
                  <a:srgbClr val="0000FF"/>
                </a:solidFill>
              </a:rPr>
              <a:t> as a </a:t>
            </a:r>
            <a:r>
              <a:rPr lang="en-US" b="1" dirty="0" smtClean="0">
                <a:solidFill>
                  <a:srgbClr val="0000FF"/>
                </a:solidFill>
              </a:rPr>
              <a:t>risk</a:t>
            </a:r>
            <a:r>
              <a:rPr lang="en-US" dirty="0" smtClean="0">
                <a:solidFill>
                  <a:srgbClr val="0000FF"/>
                </a:solidFill>
              </a:rPr>
              <a:t>, which cannot be insured against and is incalculable.</a:t>
            </a:r>
            <a:endParaRPr lang="en-US" dirty="0">
              <a:solidFill>
                <a:srgbClr val="0000FF"/>
              </a:solidFill>
            </a:endParaRPr>
          </a:p>
        </p:txBody>
      </p:sp>
      <p:sp>
        <p:nvSpPr>
          <p:cNvPr id="4" name="Date Placeholder 3"/>
          <p:cNvSpPr>
            <a:spLocks noGrp="1"/>
          </p:cNvSpPr>
          <p:nvPr>
            <p:ph type="dt" sz="half" idx="14"/>
          </p:nvPr>
        </p:nvSpPr>
        <p:spPr/>
        <p:txBody>
          <a:bodyPr/>
          <a:lstStyle/>
          <a:p>
            <a:fld id="{5A4D0FA5-0A74-47F6-B5EB-8433BA7B6D64}"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48</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lstStyle/>
          <a:p>
            <a:r>
              <a:rPr lang="en-US" b="1" dirty="0" smtClean="0">
                <a:solidFill>
                  <a:srgbClr val="C00000"/>
                </a:solidFill>
              </a:rPr>
              <a:t>ENTREPRENEUER VS INTRAPRENEUR</a:t>
            </a:r>
            <a:endParaRPr lang="en-US" b="1" dirty="0">
              <a:solidFill>
                <a:srgbClr val="C00000"/>
              </a:solidFill>
            </a:endParaRPr>
          </a:p>
        </p:txBody>
      </p:sp>
      <p:sp>
        <p:nvSpPr>
          <p:cNvPr id="3" name="Content Placeholder 2"/>
          <p:cNvSpPr>
            <a:spLocks noGrp="1"/>
          </p:cNvSpPr>
          <p:nvPr>
            <p:ph sz="quarter" idx="1"/>
          </p:nvPr>
        </p:nvSpPr>
        <p:spPr>
          <a:xfrm>
            <a:off x="457200" y="1600200"/>
            <a:ext cx="8077200" cy="4873752"/>
          </a:xfrm>
        </p:spPr>
        <p:txBody>
          <a:bodyPr/>
          <a:lstStyle/>
          <a:p>
            <a:r>
              <a:rPr lang="en-US" dirty="0" smtClean="0">
                <a:solidFill>
                  <a:srgbClr val="FF0000"/>
                </a:solidFill>
              </a:rPr>
              <a:t>Entrepreneur is one who starts own enterprise with the support of a few employees and markets the products with or without the support of some distributors.</a:t>
            </a:r>
          </a:p>
          <a:p>
            <a:r>
              <a:rPr lang="en-US" dirty="0" err="1" smtClean="0">
                <a:solidFill>
                  <a:srgbClr val="CC00CC"/>
                </a:solidFill>
              </a:rPr>
              <a:t>Intrapreneur</a:t>
            </a:r>
            <a:r>
              <a:rPr lang="en-US" dirty="0" smtClean="0">
                <a:solidFill>
                  <a:srgbClr val="CC00CC"/>
                </a:solidFill>
              </a:rPr>
              <a:t> is one who starts his business by his own family and markets the product through his own kith and kin and obviously does not employ any one for salary.</a:t>
            </a:r>
            <a:endParaRPr lang="en-US" dirty="0">
              <a:solidFill>
                <a:srgbClr val="CC00CC"/>
              </a:solidFill>
            </a:endParaRPr>
          </a:p>
        </p:txBody>
      </p:sp>
      <p:sp>
        <p:nvSpPr>
          <p:cNvPr id="4" name="Date Placeholder 3"/>
          <p:cNvSpPr>
            <a:spLocks noGrp="1"/>
          </p:cNvSpPr>
          <p:nvPr>
            <p:ph type="dt" sz="half" idx="14"/>
          </p:nvPr>
        </p:nvSpPr>
        <p:spPr/>
        <p:txBody>
          <a:bodyPr/>
          <a:lstStyle/>
          <a:p>
            <a:fld id="{66008DE4-3F0F-4C89-ACC7-211C3713D6BE}"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49</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3200" dirty="0" smtClean="0">
                <a:solidFill>
                  <a:srgbClr val="C00000"/>
                </a:solidFill>
                <a:latin typeface="Aharoni" pitchFamily="2" charset="-79"/>
                <a:cs typeface="Aharoni" pitchFamily="2" charset="-79"/>
              </a:rPr>
              <a:t>Virtual currency </a:t>
            </a:r>
            <a:r>
              <a:rPr lang="en-US" sz="3200" dirty="0" smtClean="0">
                <a:latin typeface="Aharoni" pitchFamily="2" charset="-79"/>
                <a:cs typeface="Aharoni" pitchFamily="2" charset="-79"/>
              </a:rPr>
              <a:t/>
            </a:r>
            <a:br>
              <a:rPr lang="en-US" sz="3200" dirty="0" smtClean="0">
                <a:latin typeface="Aharoni" pitchFamily="2" charset="-79"/>
                <a:cs typeface="Aharoni" pitchFamily="2" charset="-79"/>
              </a:rPr>
            </a:br>
            <a:endParaRPr lang="en-US" dirty="0">
              <a:latin typeface="Aharoni" pitchFamily="2" charset="-79"/>
              <a:cs typeface="Aharoni" pitchFamily="2" charset="-79"/>
            </a:endParaRPr>
          </a:p>
        </p:txBody>
      </p:sp>
      <p:sp>
        <p:nvSpPr>
          <p:cNvPr id="3" name="Content Placeholder 2"/>
          <p:cNvSpPr>
            <a:spLocks noGrp="1"/>
          </p:cNvSpPr>
          <p:nvPr>
            <p:ph sz="quarter" idx="1"/>
          </p:nvPr>
        </p:nvSpPr>
        <p:spPr>
          <a:xfrm>
            <a:off x="457200" y="1295400"/>
            <a:ext cx="7772400" cy="5178552"/>
          </a:xfrm>
        </p:spPr>
        <p:txBody>
          <a:bodyPr/>
          <a:lstStyle/>
          <a:p>
            <a:r>
              <a:rPr lang="en-US" dirty="0" smtClean="0"/>
              <a:t> </a:t>
            </a:r>
            <a:r>
              <a:rPr lang="en-US" b="1" i="1" dirty="0" smtClean="0">
                <a:solidFill>
                  <a:srgbClr val="006600"/>
                </a:solidFill>
              </a:rPr>
              <a:t>Virtual currency</a:t>
            </a:r>
            <a:r>
              <a:rPr lang="en-US" dirty="0" smtClean="0">
                <a:solidFill>
                  <a:srgbClr val="006600"/>
                </a:solidFill>
              </a:rPr>
              <a:t> can be </a:t>
            </a:r>
            <a:r>
              <a:rPr lang="en-US" b="1" i="1" dirty="0" smtClean="0">
                <a:solidFill>
                  <a:srgbClr val="006600"/>
                </a:solidFill>
              </a:rPr>
              <a:t>defined</a:t>
            </a:r>
            <a:r>
              <a:rPr lang="en-US" dirty="0" smtClean="0">
                <a:solidFill>
                  <a:srgbClr val="006600"/>
                </a:solidFill>
              </a:rPr>
              <a:t> as an electronic representation of monetary value that may be issued, managed and controlled by private issuers, developers, or the founding organization. </a:t>
            </a:r>
          </a:p>
          <a:p>
            <a:r>
              <a:rPr lang="en-US" b="1" dirty="0" smtClean="0">
                <a:solidFill>
                  <a:srgbClr val="CC00CC"/>
                </a:solidFill>
              </a:rPr>
              <a:t>Such </a:t>
            </a:r>
            <a:r>
              <a:rPr lang="en-US" b="1" i="1" dirty="0" smtClean="0">
                <a:solidFill>
                  <a:srgbClr val="CC00CC"/>
                </a:solidFill>
              </a:rPr>
              <a:t>virtual currencies</a:t>
            </a:r>
            <a:r>
              <a:rPr lang="en-US" b="1" dirty="0" smtClean="0">
                <a:solidFill>
                  <a:srgbClr val="CC00CC"/>
                </a:solidFill>
              </a:rPr>
              <a:t> are often represented in terms of tokens and may remain unregulated without a legal tender.</a:t>
            </a:r>
          </a:p>
          <a:p>
            <a:pPr>
              <a:buNone/>
            </a:pPr>
            <a:endParaRPr lang="en-US" dirty="0"/>
          </a:p>
        </p:txBody>
      </p:sp>
      <p:sp>
        <p:nvSpPr>
          <p:cNvPr id="4" name="Date Placeholder 3"/>
          <p:cNvSpPr>
            <a:spLocks noGrp="1"/>
          </p:cNvSpPr>
          <p:nvPr>
            <p:ph type="dt" sz="half" idx="14"/>
          </p:nvPr>
        </p:nvSpPr>
        <p:spPr/>
        <p:txBody>
          <a:bodyPr/>
          <a:lstStyle/>
          <a:p>
            <a:fld id="{74A87746-D8A2-4322-ABD3-F28E6587B580}"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5</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C00000"/>
                </a:solidFill>
              </a:rPr>
              <a:t>TRAITS</a:t>
            </a:r>
            <a:endParaRPr lang="en-US" b="1" dirty="0">
              <a:solidFill>
                <a:srgbClr val="C00000"/>
              </a:solidFill>
            </a:endParaRPr>
          </a:p>
        </p:txBody>
      </p:sp>
      <p:sp>
        <p:nvSpPr>
          <p:cNvPr id="3" name="Content Placeholder 2"/>
          <p:cNvSpPr>
            <a:spLocks noGrp="1"/>
          </p:cNvSpPr>
          <p:nvPr>
            <p:ph sz="quarter" idx="1"/>
          </p:nvPr>
        </p:nvSpPr>
        <p:spPr/>
        <p:txBody>
          <a:bodyPr/>
          <a:lstStyle/>
          <a:p>
            <a:pPr>
              <a:buNone/>
            </a:pPr>
            <a:r>
              <a:rPr lang="en-US" b="1" dirty="0" smtClean="0">
                <a:solidFill>
                  <a:srgbClr val="7030A0"/>
                </a:solidFill>
              </a:rPr>
              <a:t>Those essential characters found in the enterprising entrepreneurs who are bound to succeed in their attempt are termed as the TRAITS.</a:t>
            </a:r>
            <a:endParaRPr lang="en-US" b="1" dirty="0">
              <a:solidFill>
                <a:srgbClr val="7030A0"/>
              </a:solidFill>
            </a:endParaRPr>
          </a:p>
        </p:txBody>
      </p:sp>
      <p:sp>
        <p:nvSpPr>
          <p:cNvPr id="4" name="Date Placeholder 3"/>
          <p:cNvSpPr>
            <a:spLocks noGrp="1"/>
          </p:cNvSpPr>
          <p:nvPr>
            <p:ph type="dt" sz="half" idx="14"/>
          </p:nvPr>
        </p:nvSpPr>
        <p:spPr/>
        <p:txBody>
          <a:bodyPr/>
          <a:lstStyle/>
          <a:p>
            <a:fld id="{FBE6497A-6F35-4403-A7C5-80FA79B3FEEF}"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50</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1600200"/>
            <a:ext cx="8305800" cy="4873752"/>
          </a:xfrm>
        </p:spPr>
        <p:txBody>
          <a:bodyPr>
            <a:normAutofit/>
          </a:bodyPr>
          <a:lstStyle/>
          <a:p>
            <a:pPr>
              <a:buNone/>
            </a:pPr>
            <a:endParaRPr lang="en-US" sz="9600" dirty="0" smtClean="0">
              <a:solidFill>
                <a:srgbClr val="CC00CC"/>
              </a:solidFill>
            </a:endParaRPr>
          </a:p>
          <a:p>
            <a:pPr>
              <a:buNone/>
            </a:pPr>
            <a:r>
              <a:rPr lang="en-US" sz="9600" dirty="0" smtClean="0">
                <a:solidFill>
                  <a:srgbClr val="CC00CC"/>
                </a:solidFill>
              </a:rPr>
              <a:t>MARKETING</a:t>
            </a:r>
            <a:endParaRPr lang="en-US" sz="9600" dirty="0">
              <a:solidFill>
                <a:srgbClr val="CC00CC"/>
              </a:solidFill>
            </a:endParaRPr>
          </a:p>
        </p:txBody>
      </p:sp>
      <p:sp>
        <p:nvSpPr>
          <p:cNvPr id="4" name="Date Placeholder 3"/>
          <p:cNvSpPr>
            <a:spLocks noGrp="1"/>
          </p:cNvSpPr>
          <p:nvPr>
            <p:ph type="dt" sz="half" idx="14"/>
          </p:nvPr>
        </p:nvSpPr>
        <p:spPr/>
        <p:txBody>
          <a:bodyPr/>
          <a:lstStyle/>
          <a:p>
            <a:fld id="{AAFB3D14-39C3-4CCF-80A6-60B832C92C58}"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51</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Customer-Consumer</a:t>
            </a:r>
            <a:r>
              <a:rPr lang="en-US" b="1" dirty="0" smtClean="0">
                <a:solidFill>
                  <a:srgbClr val="C00000"/>
                </a:solidFill>
              </a:rPr>
              <a:t/>
            </a:r>
            <a:br>
              <a:rPr lang="en-US" b="1" dirty="0" smtClean="0">
                <a:solidFill>
                  <a:srgbClr val="C00000"/>
                </a:solidFill>
              </a:rPr>
            </a:br>
            <a:endParaRPr lang="en-US" b="1" dirty="0">
              <a:solidFill>
                <a:srgbClr val="C00000"/>
              </a:solidFill>
            </a:endParaRPr>
          </a:p>
        </p:txBody>
      </p:sp>
      <p:sp>
        <p:nvSpPr>
          <p:cNvPr id="3" name="Content Placeholder 2"/>
          <p:cNvSpPr>
            <a:spLocks noGrp="1"/>
          </p:cNvSpPr>
          <p:nvPr>
            <p:ph sz="quarter" idx="1"/>
          </p:nvPr>
        </p:nvSpPr>
        <p:spPr/>
        <p:txBody>
          <a:bodyPr/>
          <a:lstStyle/>
          <a:p>
            <a:r>
              <a:rPr lang="en-US" dirty="0" smtClean="0">
                <a:solidFill>
                  <a:srgbClr val="006600"/>
                </a:solidFill>
              </a:rPr>
              <a:t>A </a:t>
            </a:r>
            <a:r>
              <a:rPr lang="en-US" b="1" dirty="0" smtClean="0">
                <a:solidFill>
                  <a:srgbClr val="006600"/>
                </a:solidFill>
              </a:rPr>
              <a:t>customer</a:t>
            </a:r>
            <a:r>
              <a:rPr lang="en-US" dirty="0" smtClean="0">
                <a:solidFill>
                  <a:srgbClr val="006600"/>
                </a:solidFill>
              </a:rPr>
              <a:t> buys products regularly from the same business houses, while a </a:t>
            </a:r>
            <a:r>
              <a:rPr lang="en-US" b="1" dirty="0" smtClean="0">
                <a:solidFill>
                  <a:srgbClr val="006600"/>
                </a:solidFill>
              </a:rPr>
              <a:t>consumer</a:t>
            </a:r>
            <a:r>
              <a:rPr lang="en-US" dirty="0" smtClean="0">
                <a:solidFill>
                  <a:srgbClr val="006600"/>
                </a:solidFill>
              </a:rPr>
              <a:t> uses those products for personal ends. You can actually be both a </a:t>
            </a:r>
            <a:r>
              <a:rPr lang="en-US" b="1" dirty="0" smtClean="0">
                <a:solidFill>
                  <a:srgbClr val="006600"/>
                </a:solidFill>
              </a:rPr>
              <a:t>customer</a:t>
            </a:r>
            <a:r>
              <a:rPr lang="en-US" dirty="0" smtClean="0">
                <a:solidFill>
                  <a:srgbClr val="006600"/>
                </a:solidFill>
              </a:rPr>
              <a:t> and a </a:t>
            </a:r>
            <a:r>
              <a:rPr lang="en-US" b="1" dirty="0" smtClean="0">
                <a:solidFill>
                  <a:srgbClr val="006600"/>
                </a:solidFill>
              </a:rPr>
              <a:t>consumer</a:t>
            </a:r>
            <a:r>
              <a:rPr lang="en-US" dirty="0" smtClean="0">
                <a:solidFill>
                  <a:srgbClr val="006600"/>
                </a:solidFill>
              </a:rPr>
              <a:t> in a business transaction</a:t>
            </a:r>
            <a:r>
              <a:rPr lang="en-US" dirty="0" smtClean="0"/>
              <a:t>.</a:t>
            </a:r>
            <a:endParaRPr lang="en-US" dirty="0"/>
          </a:p>
        </p:txBody>
      </p:sp>
      <p:sp>
        <p:nvSpPr>
          <p:cNvPr id="4" name="Date Placeholder 3"/>
          <p:cNvSpPr>
            <a:spLocks noGrp="1"/>
          </p:cNvSpPr>
          <p:nvPr>
            <p:ph type="dt" sz="half" idx="14"/>
          </p:nvPr>
        </p:nvSpPr>
        <p:spPr/>
        <p:txBody>
          <a:bodyPr/>
          <a:lstStyle/>
          <a:p>
            <a:fld id="{38F84164-6449-4412-9A9D-DCE4F02DC6BD}"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52</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b="1" dirty="0" smtClean="0">
                <a:solidFill>
                  <a:srgbClr val="C00000"/>
                </a:solidFill>
              </a:rPr>
              <a:t>E-Marketing, E-Retailing, E-Commerce</a:t>
            </a:r>
            <a:r>
              <a:rPr lang="en-US" b="1" dirty="0" smtClean="0">
                <a:solidFill>
                  <a:srgbClr val="C00000"/>
                </a:solidFill>
              </a:rPr>
              <a:t/>
            </a:r>
            <a:br>
              <a:rPr lang="en-US" b="1" dirty="0" smtClean="0">
                <a:solidFill>
                  <a:srgbClr val="C00000"/>
                </a:solidFill>
              </a:rPr>
            </a:br>
            <a:endParaRPr lang="en-US" b="1" dirty="0">
              <a:solidFill>
                <a:srgbClr val="C00000"/>
              </a:solidFill>
            </a:endParaRPr>
          </a:p>
        </p:txBody>
      </p:sp>
      <p:sp>
        <p:nvSpPr>
          <p:cNvPr id="3" name="Content Placeholder 2"/>
          <p:cNvSpPr>
            <a:spLocks noGrp="1"/>
          </p:cNvSpPr>
          <p:nvPr>
            <p:ph sz="quarter" idx="1"/>
          </p:nvPr>
        </p:nvSpPr>
        <p:spPr/>
        <p:txBody>
          <a:bodyPr/>
          <a:lstStyle/>
          <a:p>
            <a:r>
              <a:rPr lang="en-US" dirty="0" smtClean="0"/>
              <a:t>In </a:t>
            </a:r>
            <a:r>
              <a:rPr lang="en-US" b="1" dirty="0" smtClean="0"/>
              <a:t>E</a:t>
            </a:r>
            <a:r>
              <a:rPr lang="en-US" dirty="0" smtClean="0"/>
              <a:t>-</a:t>
            </a:r>
            <a:r>
              <a:rPr lang="en-US" b="1" dirty="0" smtClean="0"/>
              <a:t>commerce</a:t>
            </a:r>
            <a:r>
              <a:rPr lang="en-US" dirty="0" smtClean="0"/>
              <a:t> buying and selling of products or services is conducted over </a:t>
            </a:r>
            <a:r>
              <a:rPr lang="en-US" b="1" dirty="0" smtClean="0"/>
              <a:t>electronic</a:t>
            </a:r>
            <a:r>
              <a:rPr lang="en-US" dirty="0" smtClean="0"/>
              <a:t> systems such as the Internet and other computer networks.</a:t>
            </a:r>
          </a:p>
          <a:p>
            <a:r>
              <a:rPr lang="en-US" dirty="0" smtClean="0"/>
              <a:t> </a:t>
            </a:r>
            <a:r>
              <a:rPr lang="en-US" b="1" dirty="0" smtClean="0">
                <a:solidFill>
                  <a:srgbClr val="CC00CC"/>
                </a:solidFill>
              </a:rPr>
              <a:t>E</a:t>
            </a:r>
            <a:r>
              <a:rPr lang="en-US" dirty="0" smtClean="0">
                <a:solidFill>
                  <a:srgbClr val="CC00CC"/>
                </a:solidFill>
              </a:rPr>
              <a:t>-</a:t>
            </a:r>
            <a:r>
              <a:rPr lang="en-US" b="1" dirty="0" smtClean="0">
                <a:solidFill>
                  <a:srgbClr val="CC00CC"/>
                </a:solidFill>
              </a:rPr>
              <a:t>Marketing</a:t>
            </a:r>
            <a:r>
              <a:rPr lang="en-US" dirty="0" smtClean="0">
                <a:solidFill>
                  <a:srgbClr val="CC00CC"/>
                </a:solidFill>
              </a:rPr>
              <a:t> uses the internet to deliver promotional </a:t>
            </a:r>
            <a:r>
              <a:rPr lang="en-US" b="1" dirty="0" smtClean="0">
                <a:solidFill>
                  <a:srgbClr val="CC00CC"/>
                </a:solidFill>
              </a:rPr>
              <a:t>marketing</a:t>
            </a:r>
            <a:r>
              <a:rPr lang="en-US" dirty="0" smtClean="0">
                <a:solidFill>
                  <a:srgbClr val="CC00CC"/>
                </a:solidFill>
              </a:rPr>
              <a:t> messages to consumers. It includes </a:t>
            </a:r>
            <a:r>
              <a:rPr lang="en-US" b="1" dirty="0" smtClean="0">
                <a:solidFill>
                  <a:srgbClr val="CC00CC"/>
                </a:solidFill>
              </a:rPr>
              <a:t>email marketing</a:t>
            </a:r>
            <a:r>
              <a:rPr lang="en-US" dirty="0" smtClean="0">
                <a:solidFill>
                  <a:srgbClr val="CC00CC"/>
                </a:solidFill>
              </a:rPr>
              <a:t>, search engine </a:t>
            </a:r>
            <a:r>
              <a:rPr lang="en-US" b="1" dirty="0" smtClean="0">
                <a:solidFill>
                  <a:srgbClr val="CC00CC"/>
                </a:solidFill>
              </a:rPr>
              <a:t>marketing</a:t>
            </a:r>
            <a:r>
              <a:rPr lang="en-US" dirty="0" smtClean="0">
                <a:solidFill>
                  <a:srgbClr val="CC00CC"/>
                </a:solidFill>
              </a:rPr>
              <a:t>, social media </a:t>
            </a:r>
            <a:r>
              <a:rPr lang="en-US" b="1" dirty="0" smtClean="0">
                <a:solidFill>
                  <a:srgbClr val="CC00CC"/>
                </a:solidFill>
              </a:rPr>
              <a:t>marketing</a:t>
            </a:r>
          </a:p>
          <a:p>
            <a:r>
              <a:rPr lang="en-US" b="1" dirty="0" smtClean="0">
                <a:solidFill>
                  <a:srgbClr val="006600"/>
                </a:solidFill>
              </a:rPr>
              <a:t>E-Retailing is an activity through which a seller disposes the sales activity in small quantities  ELECTRONICALLY by himself/herself or others/distributors.</a:t>
            </a:r>
            <a:endParaRPr lang="en-US" dirty="0">
              <a:solidFill>
                <a:srgbClr val="006600"/>
              </a:solidFill>
            </a:endParaRPr>
          </a:p>
        </p:txBody>
      </p:sp>
      <p:sp>
        <p:nvSpPr>
          <p:cNvPr id="4" name="Date Placeholder 3"/>
          <p:cNvSpPr>
            <a:spLocks noGrp="1"/>
          </p:cNvSpPr>
          <p:nvPr>
            <p:ph type="dt" sz="half" idx="14"/>
          </p:nvPr>
        </p:nvSpPr>
        <p:spPr/>
        <p:txBody>
          <a:bodyPr/>
          <a:lstStyle/>
          <a:p>
            <a:fld id="{A1E4EE2C-83F0-46CC-92BE-A83A9116DAD2}"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53</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b="1" dirty="0" smtClean="0">
                <a:solidFill>
                  <a:srgbClr val="C00000"/>
                </a:solidFill>
              </a:rPr>
              <a:t>Product Line Product Mix Product Diversification</a:t>
            </a:r>
            <a:endParaRPr lang="en-US" b="1" dirty="0">
              <a:solidFill>
                <a:srgbClr val="C00000"/>
              </a:solidFill>
            </a:endParaRPr>
          </a:p>
        </p:txBody>
      </p:sp>
      <p:sp>
        <p:nvSpPr>
          <p:cNvPr id="3" name="Content Placeholder 2"/>
          <p:cNvSpPr>
            <a:spLocks noGrp="1"/>
          </p:cNvSpPr>
          <p:nvPr>
            <p:ph sz="quarter" idx="1"/>
          </p:nvPr>
        </p:nvSpPr>
        <p:spPr/>
        <p:txBody>
          <a:bodyPr/>
          <a:lstStyle/>
          <a:p>
            <a:r>
              <a:rPr lang="en-US" dirty="0" smtClean="0">
                <a:solidFill>
                  <a:srgbClr val="006600"/>
                </a:solidFill>
              </a:rPr>
              <a:t>A </a:t>
            </a:r>
            <a:r>
              <a:rPr lang="en-US" b="1" dirty="0" smtClean="0">
                <a:solidFill>
                  <a:srgbClr val="006600"/>
                </a:solidFill>
              </a:rPr>
              <a:t>product line</a:t>
            </a:r>
            <a:r>
              <a:rPr lang="en-US" dirty="0" smtClean="0">
                <a:solidFill>
                  <a:srgbClr val="006600"/>
                </a:solidFill>
              </a:rPr>
              <a:t> is a group of related </a:t>
            </a:r>
            <a:r>
              <a:rPr lang="en-US" b="1" dirty="0" smtClean="0">
                <a:solidFill>
                  <a:srgbClr val="006600"/>
                </a:solidFill>
              </a:rPr>
              <a:t>products</a:t>
            </a:r>
            <a:r>
              <a:rPr lang="en-US" dirty="0" smtClean="0">
                <a:solidFill>
                  <a:srgbClr val="006600"/>
                </a:solidFill>
              </a:rPr>
              <a:t> under a single brand sold by the same company</a:t>
            </a:r>
          </a:p>
          <a:p>
            <a:r>
              <a:rPr lang="en-US" dirty="0" smtClean="0"/>
              <a:t>A product mix refers to the mixture of various groups of product lines from the same company</a:t>
            </a:r>
          </a:p>
          <a:p>
            <a:r>
              <a:rPr lang="en-US" dirty="0" smtClean="0">
                <a:solidFill>
                  <a:srgbClr val="0000FF"/>
                </a:solidFill>
              </a:rPr>
              <a:t>The evolution of product features of  a product line or mix is called product diversification</a:t>
            </a:r>
            <a:endParaRPr lang="en-US" dirty="0">
              <a:solidFill>
                <a:srgbClr val="0000FF"/>
              </a:solidFill>
            </a:endParaRPr>
          </a:p>
        </p:txBody>
      </p:sp>
      <p:sp>
        <p:nvSpPr>
          <p:cNvPr id="4" name="Date Placeholder 3"/>
          <p:cNvSpPr>
            <a:spLocks noGrp="1"/>
          </p:cNvSpPr>
          <p:nvPr>
            <p:ph type="dt" sz="half" idx="14"/>
          </p:nvPr>
        </p:nvSpPr>
        <p:spPr/>
        <p:txBody>
          <a:bodyPr/>
          <a:lstStyle/>
          <a:p>
            <a:fld id="{C674B498-8F5C-499E-8572-271232F15341}"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54</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b="1" dirty="0" smtClean="0">
                <a:solidFill>
                  <a:srgbClr val="C00000"/>
                </a:solidFill>
              </a:rPr>
              <a:t>Advertisement, Publicity, Sales Promotion</a:t>
            </a:r>
            <a:endParaRPr lang="en-US" dirty="0"/>
          </a:p>
        </p:txBody>
      </p:sp>
      <p:sp>
        <p:nvSpPr>
          <p:cNvPr id="3" name="Content Placeholder 2"/>
          <p:cNvSpPr>
            <a:spLocks noGrp="1"/>
          </p:cNvSpPr>
          <p:nvPr>
            <p:ph sz="quarter" idx="1"/>
          </p:nvPr>
        </p:nvSpPr>
        <p:spPr/>
        <p:txBody>
          <a:bodyPr/>
          <a:lstStyle/>
          <a:p>
            <a:r>
              <a:rPr lang="en-US" dirty="0" smtClean="0">
                <a:solidFill>
                  <a:srgbClr val="0000FF"/>
                </a:solidFill>
              </a:rPr>
              <a:t>The following are the major </a:t>
            </a:r>
            <a:r>
              <a:rPr lang="en-US" b="1" dirty="0" smtClean="0">
                <a:solidFill>
                  <a:srgbClr val="0000FF"/>
                </a:solidFill>
              </a:rPr>
              <a:t>differences between advertising</a:t>
            </a:r>
            <a:r>
              <a:rPr lang="en-US" dirty="0" smtClean="0">
                <a:solidFill>
                  <a:srgbClr val="0000FF"/>
                </a:solidFill>
              </a:rPr>
              <a:t> and </a:t>
            </a:r>
            <a:r>
              <a:rPr lang="en-US" b="1" dirty="0" smtClean="0">
                <a:solidFill>
                  <a:srgbClr val="0000FF"/>
                </a:solidFill>
              </a:rPr>
              <a:t>promotion</a:t>
            </a:r>
            <a:r>
              <a:rPr lang="en-US" dirty="0" smtClean="0">
                <a:solidFill>
                  <a:srgbClr val="0000FF"/>
                </a:solidFill>
              </a:rPr>
              <a:t>: ...</a:t>
            </a:r>
            <a:r>
              <a:rPr lang="en-US" b="1" dirty="0" smtClean="0">
                <a:solidFill>
                  <a:srgbClr val="0000FF"/>
                </a:solidFill>
              </a:rPr>
              <a:t>Advertising</a:t>
            </a:r>
            <a:r>
              <a:rPr lang="en-US" dirty="0" smtClean="0">
                <a:solidFill>
                  <a:srgbClr val="0000FF"/>
                </a:solidFill>
              </a:rPr>
              <a:t> is a part of the </a:t>
            </a:r>
            <a:r>
              <a:rPr lang="en-US" b="1" dirty="0" smtClean="0">
                <a:solidFill>
                  <a:srgbClr val="0000FF"/>
                </a:solidFill>
              </a:rPr>
              <a:t>promotion</a:t>
            </a:r>
            <a:r>
              <a:rPr lang="en-US" dirty="0" smtClean="0">
                <a:solidFill>
                  <a:srgbClr val="0000FF"/>
                </a:solidFill>
              </a:rPr>
              <a:t>. Therefore, it can be said that </a:t>
            </a:r>
            <a:r>
              <a:rPr lang="en-US" b="1" dirty="0" smtClean="0">
                <a:solidFill>
                  <a:srgbClr val="0000FF"/>
                </a:solidFill>
              </a:rPr>
              <a:t>advertising</a:t>
            </a:r>
            <a:r>
              <a:rPr lang="en-US" dirty="0" smtClean="0">
                <a:solidFill>
                  <a:srgbClr val="0000FF"/>
                </a:solidFill>
              </a:rPr>
              <a:t> is also an act of </a:t>
            </a:r>
            <a:r>
              <a:rPr lang="en-US" b="1" dirty="0" smtClean="0">
                <a:solidFill>
                  <a:srgbClr val="0000FF"/>
                </a:solidFill>
              </a:rPr>
              <a:t>promoting</a:t>
            </a:r>
            <a:r>
              <a:rPr lang="en-US" dirty="0" smtClean="0">
                <a:solidFill>
                  <a:srgbClr val="0000FF"/>
                </a:solidFill>
              </a:rPr>
              <a:t> the product. </a:t>
            </a:r>
            <a:r>
              <a:rPr lang="en-US" b="1" dirty="0" smtClean="0">
                <a:solidFill>
                  <a:srgbClr val="0000FF"/>
                </a:solidFill>
              </a:rPr>
              <a:t>Advertising</a:t>
            </a:r>
            <a:r>
              <a:rPr lang="en-US" dirty="0" smtClean="0">
                <a:solidFill>
                  <a:srgbClr val="0000FF"/>
                </a:solidFill>
              </a:rPr>
              <a:t> is done to build brand image and increase </a:t>
            </a:r>
            <a:r>
              <a:rPr lang="en-US" b="1" dirty="0" smtClean="0">
                <a:solidFill>
                  <a:srgbClr val="0000FF"/>
                </a:solidFill>
              </a:rPr>
              <a:t>sales</a:t>
            </a:r>
            <a:r>
              <a:rPr lang="en-US" dirty="0" smtClean="0">
                <a:solidFill>
                  <a:srgbClr val="0000FF"/>
                </a:solidFill>
              </a:rPr>
              <a:t>, whereas </a:t>
            </a:r>
            <a:r>
              <a:rPr lang="en-US" b="1" dirty="0" smtClean="0">
                <a:solidFill>
                  <a:srgbClr val="0000FF"/>
                </a:solidFill>
              </a:rPr>
              <a:t>Promotion</a:t>
            </a:r>
            <a:r>
              <a:rPr lang="en-US" dirty="0" smtClean="0">
                <a:solidFill>
                  <a:srgbClr val="0000FF"/>
                </a:solidFill>
              </a:rPr>
              <a:t> is used to push short-term </a:t>
            </a:r>
            <a:r>
              <a:rPr lang="en-US" b="1" dirty="0" smtClean="0">
                <a:solidFill>
                  <a:srgbClr val="0000FF"/>
                </a:solidFill>
              </a:rPr>
              <a:t>sales</a:t>
            </a:r>
            <a:r>
              <a:rPr lang="en-US" dirty="0" smtClean="0">
                <a:solidFill>
                  <a:srgbClr val="0000FF"/>
                </a:solidFill>
              </a:rPr>
              <a:t>.</a:t>
            </a:r>
          </a:p>
          <a:p>
            <a:r>
              <a:rPr lang="en-US" dirty="0" smtClean="0">
                <a:solidFill>
                  <a:srgbClr val="FF0000"/>
                </a:solidFill>
              </a:rPr>
              <a:t>Publicity refers to the marketing </a:t>
            </a:r>
            <a:r>
              <a:rPr lang="en-US" dirty="0" err="1" smtClean="0">
                <a:solidFill>
                  <a:srgbClr val="FF0000"/>
                </a:solidFill>
              </a:rPr>
              <a:t>endevour</a:t>
            </a:r>
            <a:r>
              <a:rPr lang="en-US" dirty="0" smtClean="0">
                <a:solidFill>
                  <a:srgbClr val="FF0000"/>
                </a:solidFill>
              </a:rPr>
              <a:t> that enable to reach out the target customers or new customers through temporary but attractive offers made to </a:t>
            </a:r>
            <a:r>
              <a:rPr lang="en-US" dirty="0" err="1" smtClean="0">
                <a:solidFill>
                  <a:srgbClr val="FF0000"/>
                </a:solidFill>
              </a:rPr>
              <a:t>publicise</a:t>
            </a:r>
            <a:r>
              <a:rPr lang="en-US" dirty="0" smtClean="0">
                <a:solidFill>
                  <a:srgbClr val="FF0000"/>
                </a:solidFill>
              </a:rPr>
              <a:t> a product or a brand</a:t>
            </a:r>
            <a:endParaRPr lang="en-US" dirty="0">
              <a:solidFill>
                <a:srgbClr val="FF0000"/>
              </a:solidFill>
            </a:endParaRPr>
          </a:p>
        </p:txBody>
      </p:sp>
      <p:sp>
        <p:nvSpPr>
          <p:cNvPr id="4" name="Date Placeholder 3"/>
          <p:cNvSpPr>
            <a:spLocks noGrp="1"/>
          </p:cNvSpPr>
          <p:nvPr>
            <p:ph type="dt" sz="half" idx="14"/>
          </p:nvPr>
        </p:nvSpPr>
        <p:spPr/>
        <p:txBody>
          <a:bodyPr/>
          <a:lstStyle/>
          <a:p>
            <a:fld id="{A61DD772-27F0-4358-AAF0-34773F902E4F}"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55</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Marketing Information System</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A marketing information system is a management information system designed to support marketing decision making. </a:t>
            </a:r>
          </a:p>
          <a:p>
            <a:r>
              <a:rPr lang="en-US" b="1" dirty="0" smtClean="0">
                <a:solidFill>
                  <a:srgbClr val="006600"/>
                </a:solidFill>
              </a:rPr>
              <a:t>Jobber defines it as a "system in which marketing data is formally gathered, stored, </a:t>
            </a:r>
            <a:r>
              <a:rPr lang="en-US" b="1" dirty="0" err="1" smtClean="0">
                <a:solidFill>
                  <a:srgbClr val="006600"/>
                </a:solidFill>
              </a:rPr>
              <a:t>analysed</a:t>
            </a:r>
            <a:r>
              <a:rPr lang="en-US" b="1" dirty="0" smtClean="0">
                <a:solidFill>
                  <a:srgbClr val="006600"/>
                </a:solidFill>
              </a:rPr>
              <a:t> and distributed to managers in accordance with their informational needs on a regular basis</a:t>
            </a:r>
            <a:endParaRPr lang="en-US" b="1" dirty="0">
              <a:solidFill>
                <a:srgbClr val="006600"/>
              </a:solidFill>
            </a:endParaRPr>
          </a:p>
        </p:txBody>
      </p:sp>
      <p:sp>
        <p:nvSpPr>
          <p:cNvPr id="4" name="Date Placeholder 3"/>
          <p:cNvSpPr>
            <a:spLocks noGrp="1"/>
          </p:cNvSpPr>
          <p:nvPr>
            <p:ph type="dt" sz="half" idx="14"/>
          </p:nvPr>
        </p:nvSpPr>
        <p:spPr/>
        <p:txBody>
          <a:bodyPr/>
          <a:lstStyle/>
          <a:p>
            <a:fld id="{23CBD9A7-F1D9-4F4D-93D6-6EB9EEAC732D}"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56</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Purchase order </a:t>
            </a:r>
            <a:r>
              <a:rPr lang="en-IN" b="1" dirty="0" err="1" smtClean="0">
                <a:solidFill>
                  <a:srgbClr val="C00000"/>
                </a:solidFill>
              </a:rPr>
              <a:t>vs</a:t>
            </a:r>
            <a:r>
              <a:rPr lang="en-IN" b="1" dirty="0" smtClean="0">
                <a:solidFill>
                  <a:srgbClr val="C00000"/>
                </a:solidFill>
              </a:rPr>
              <a:t> Sales order</a:t>
            </a:r>
            <a:r>
              <a:rPr lang="en-US" b="1" dirty="0" smtClean="0">
                <a:solidFill>
                  <a:srgbClr val="C00000"/>
                </a:solidFill>
              </a:rPr>
              <a:t/>
            </a:r>
            <a:br>
              <a:rPr lang="en-US" b="1" dirty="0" smtClean="0">
                <a:solidFill>
                  <a:srgbClr val="C00000"/>
                </a:solidFill>
              </a:rPr>
            </a:br>
            <a:endParaRPr lang="en-US" b="1" dirty="0">
              <a:solidFill>
                <a:srgbClr val="C00000"/>
              </a:solidFill>
            </a:endParaRPr>
          </a:p>
        </p:txBody>
      </p:sp>
      <p:sp>
        <p:nvSpPr>
          <p:cNvPr id="3" name="Content Placeholder 2"/>
          <p:cNvSpPr>
            <a:spLocks noGrp="1"/>
          </p:cNvSpPr>
          <p:nvPr>
            <p:ph sz="quarter" idx="1"/>
          </p:nvPr>
        </p:nvSpPr>
        <p:spPr/>
        <p:txBody>
          <a:bodyPr/>
          <a:lstStyle/>
          <a:p>
            <a:r>
              <a:rPr lang="en-US" b="1" dirty="0" smtClean="0">
                <a:solidFill>
                  <a:srgbClr val="CC00CC"/>
                </a:solidFill>
              </a:rPr>
              <a:t>Purchase</a:t>
            </a:r>
            <a:r>
              <a:rPr lang="en-US" dirty="0" smtClean="0">
                <a:solidFill>
                  <a:srgbClr val="CC00CC"/>
                </a:solidFill>
              </a:rPr>
              <a:t> order is a document used for ordering goods by a dealer or retailer or a customer. It refers to the details as prepared by the buyer is sent to the supplier</a:t>
            </a:r>
          </a:p>
          <a:p>
            <a:r>
              <a:rPr lang="en-US" dirty="0" smtClean="0"/>
              <a:t> </a:t>
            </a:r>
            <a:r>
              <a:rPr lang="en-US" b="1" dirty="0" smtClean="0">
                <a:solidFill>
                  <a:srgbClr val="006600"/>
                </a:solidFill>
              </a:rPr>
              <a:t>Sales</a:t>
            </a:r>
            <a:r>
              <a:rPr lang="en-US" dirty="0" smtClean="0">
                <a:solidFill>
                  <a:srgbClr val="006600"/>
                </a:solidFill>
              </a:rPr>
              <a:t> order is a document used for confirmation of sale  which is issued by the supplier to its buyer before delivery</a:t>
            </a:r>
            <a:endParaRPr lang="en-US" dirty="0">
              <a:solidFill>
                <a:srgbClr val="006600"/>
              </a:solidFill>
            </a:endParaRPr>
          </a:p>
        </p:txBody>
      </p:sp>
      <p:sp>
        <p:nvSpPr>
          <p:cNvPr id="4" name="Date Placeholder 3"/>
          <p:cNvSpPr>
            <a:spLocks noGrp="1"/>
          </p:cNvSpPr>
          <p:nvPr>
            <p:ph type="dt" sz="half" idx="14"/>
          </p:nvPr>
        </p:nvSpPr>
        <p:spPr/>
        <p:txBody>
          <a:bodyPr/>
          <a:lstStyle/>
          <a:p>
            <a:fld id="{63FC447D-22B9-4D66-BA1A-F6A0000D44FB}"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57</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Personal Selling vs. Salesmanship</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b="1" dirty="0" smtClean="0">
                <a:solidFill>
                  <a:srgbClr val="006600"/>
                </a:solidFill>
              </a:rPr>
              <a:t>Personal selling</a:t>
            </a:r>
            <a:r>
              <a:rPr lang="en-US" dirty="0" smtClean="0">
                <a:solidFill>
                  <a:srgbClr val="006600"/>
                </a:solidFill>
              </a:rPr>
              <a:t> is basically the oral/face to face conversation between a sales representatives and a prospective buyer for the purpose of closing a deal. </a:t>
            </a:r>
          </a:p>
          <a:p>
            <a:r>
              <a:rPr lang="en-US" b="1" dirty="0" smtClean="0"/>
              <a:t>Salesmanship</a:t>
            </a:r>
            <a:r>
              <a:rPr lang="en-US" dirty="0" smtClean="0"/>
              <a:t> is the process of persuading a person to buy goods or services.</a:t>
            </a:r>
            <a:endParaRPr lang="en-US" dirty="0"/>
          </a:p>
        </p:txBody>
      </p:sp>
      <p:sp>
        <p:nvSpPr>
          <p:cNvPr id="4" name="Date Placeholder 3"/>
          <p:cNvSpPr>
            <a:spLocks noGrp="1"/>
          </p:cNvSpPr>
          <p:nvPr>
            <p:ph type="dt" sz="half" idx="14"/>
          </p:nvPr>
        </p:nvSpPr>
        <p:spPr/>
        <p:txBody>
          <a:bodyPr/>
          <a:lstStyle/>
          <a:p>
            <a:fld id="{76835A05-8E1F-45C5-AE8A-509CA1733590}"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58</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Autofit/>
          </a:bodyPr>
          <a:lstStyle/>
          <a:p>
            <a:pPr algn="ctr">
              <a:buNone/>
            </a:pPr>
            <a:r>
              <a:rPr lang="en-US" sz="8000" dirty="0" smtClean="0">
                <a:solidFill>
                  <a:srgbClr val="CC00CC"/>
                </a:solidFill>
              </a:rPr>
              <a:t>DIRECT &amp; INDIRECT TAXATION</a:t>
            </a:r>
            <a:endParaRPr lang="en-US" sz="8000" dirty="0">
              <a:solidFill>
                <a:srgbClr val="CC00CC"/>
              </a:solidFill>
            </a:endParaRPr>
          </a:p>
        </p:txBody>
      </p:sp>
      <p:sp>
        <p:nvSpPr>
          <p:cNvPr id="4" name="Date Placeholder 3"/>
          <p:cNvSpPr>
            <a:spLocks noGrp="1"/>
          </p:cNvSpPr>
          <p:nvPr>
            <p:ph type="dt" sz="half" idx="14"/>
          </p:nvPr>
        </p:nvSpPr>
        <p:spPr/>
        <p:txBody>
          <a:bodyPr/>
          <a:lstStyle/>
          <a:p>
            <a:fld id="{81D3C259-2F69-4F9A-976F-47CCE268D0CA}"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59</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C00000"/>
                </a:solidFill>
                <a:latin typeface="Aharoni" pitchFamily="2" charset="-79"/>
                <a:cs typeface="Aharoni" pitchFamily="2" charset="-79"/>
              </a:rPr>
              <a:t>Demonetization and Remonetisation</a:t>
            </a:r>
            <a:r>
              <a:rPr lang="en-US" dirty="0" smtClean="0"/>
              <a:t/>
            </a:r>
            <a:br>
              <a:rPr lang="en-US" dirty="0" smtClean="0"/>
            </a:br>
            <a:endParaRPr lang="en-US" dirty="0"/>
          </a:p>
        </p:txBody>
      </p:sp>
      <p:sp>
        <p:nvSpPr>
          <p:cNvPr id="3" name="Content Placeholder 2"/>
          <p:cNvSpPr>
            <a:spLocks noGrp="1"/>
          </p:cNvSpPr>
          <p:nvPr>
            <p:ph sz="quarter" idx="1"/>
          </p:nvPr>
        </p:nvSpPr>
        <p:spPr>
          <a:xfrm>
            <a:off x="457200" y="1600200"/>
            <a:ext cx="8229600" cy="4873752"/>
          </a:xfrm>
        </p:spPr>
        <p:txBody>
          <a:bodyPr/>
          <a:lstStyle/>
          <a:p>
            <a:r>
              <a:rPr lang="en-US" b="1" dirty="0" smtClean="0">
                <a:solidFill>
                  <a:srgbClr val="0000FF"/>
                </a:solidFill>
              </a:rPr>
              <a:t>Demonetization is another term in Economics, which is the act of stripping out a currency unit of its status as legal tender. Demonetization is necessary whenever there is a change of national currency</a:t>
            </a:r>
            <a:r>
              <a:rPr lang="en-US" dirty="0" smtClean="0"/>
              <a:t>. </a:t>
            </a:r>
          </a:p>
          <a:p>
            <a:r>
              <a:rPr lang="en-US" b="1" dirty="0" smtClean="0">
                <a:solidFill>
                  <a:srgbClr val="CC00CC"/>
                </a:solidFill>
              </a:rPr>
              <a:t>So, </a:t>
            </a:r>
            <a:r>
              <a:rPr lang="en-US" b="1" dirty="0" err="1" smtClean="0">
                <a:solidFill>
                  <a:srgbClr val="CC00CC"/>
                </a:solidFill>
              </a:rPr>
              <a:t>remonetisation</a:t>
            </a:r>
            <a:r>
              <a:rPr lang="en-US" b="1" dirty="0" smtClean="0">
                <a:solidFill>
                  <a:srgbClr val="CC00CC"/>
                </a:solidFill>
              </a:rPr>
              <a:t> refers to introducing a legal tender AFRESH again which had been previously demonetized.</a:t>
            </a:r>
          </a:p>
          <a:p>
            <a:endParaRPr lang="en-US" dirty="0"/>
          </a:p>
        </p:txBody>
      </p:sp>
      <p:sp>
        <p:nvSpPr>
          <p:cNvPr id="4" name="Date Placeholder 3"/>
          <p:cNvSpPr>
            <a:spLocks noGrp="1"/>
          </p:cNvSpPr>
          <p:nvPr>
            <p:ph type="dt" sz="half" idx="14"/>
          </p:nvPr>
        </p:nvSpPr>
        <p:spPr/>
        <p:txBody>
          <a:bodyPr/>
          <a:lstStyle/>
          <a:p>
            <a:fld id="{26F6037F-911B-442D-BFFB-2A6DD3D4FC59}"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6</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CC00CC"/>
                </a:solidFill>
              </a:rPr>
              <a:t>Deductions under section 80</a:t>
            </a:r>
            <a:endParaRPr lang="en-US" b="1" dirty="0">
              <a:solidFill>
                <a:srgbClr val="CC00CC"/>
              </a:solidFill>
            </a:endParaRPr>
          </a:p>
        </p:txBody>
      </p:sp>
      <p:sp>
        <p:nvSpPr>
          <p:cNvPr id="3" name="Content Placeholder 2"/>
          <p:cNvSpPr>
            <a:spLocks noGrp="1"/>
          </p:cNvSpPr>
          <p:nvPr>
            <p:ph sz="quarter" idx="1"/>
          </p:nvPr>
        </p:nvSpPr>
        <p:spPr/>
        <p:txBody>
          <a:bodyPr/>
          <a:lstStyle/>
          <a:p>
            <a:pPr lvl="0"/>
            <a:r>
              <a:rPr lang="en-IN" dirty="0" smtClean="0">
                <a:solidFill>
                  <a:srgbClr val="0000FF"/>
                </a:solidFill>
              </a:rPr>
              <a:t>Section 80C.            Investments.</a:t>
            </a:r>
            <a:endParaRPr lang="en-US" dirty="0" smtClean="0">
              <a:solidFill>
                <a:srgbClr val="0000FF"/>
              </a:solidFill>
            </a:endParaRPr>
          </a:p>
          <a:p>
            <a:pPr lvl="0"/>
            <a:r>
              <a:rPr lang="en-IN" dirty="0" smtClean="0">
                <a:solidFill>
                  <a:srgbClr val="0000FF"/>
                </a:solidFill>
              </a:rPr>
              <a:t>Section 80CCC.       Insurance Premium.</a:t>
            </a:r>
            <a:endParaRPr lang="en-US" dirty="0" smtClean="0">
              <a:solidFill>
                <a:srgbClr val="0000FF"/>
              </a:solidFill>
            </a:endParaRPr>
          </a:p>
          <a:p>
            <a:pPr lvl="0"/>
            <a:r>
              <a:rPr lang="en-IN" dirty="0" smtClean="0">
                <a:solidFill>
                  <a:srgbClr val="0000FF"/>
                </a:solidFill>
              </a:rPr>
              <a:t>Section 80CCD.      Pension Contribution.</a:t>
            </a:r>
            <a:endParaRPr lang="en-US" dirty="0" smtClean="0">
              <a:solidFill>
                <a:srgbClr val="0000FF"/>
              </a:solidFill>
            </a:endParaRPr>
          </a:p>
          <a:p>
            <a:pPr lvl="0"/>
            <a:r>
              <a:rPr lang="en-IN" dirty="0" smtClean="0">
                <a:solidFill>
                  <a:srgbClr val="0000FF"/>
                </a:solidFill>
              </a:rPr>
              <a:t>Section 80TTA.       Interest on Savings Account.</a:t>
            </a:r>
            <a:endParaRPr lang="en-US" dirty="0" smtClean="0">
              <a:solidFill>
                <a:srgbClr val="0000FF"/>
              </a:solidFill>
            </a:endParaRPr>
          </a:p>
          <a:p>
            <a:pPr lvl="0"/>
            <a:r>
              <a:rPr lang="en-IN" dirty="0" smtClean="0">
                <a:solidFill>
                  <a:srgbClr val="0000FF"/>
                </a:solidFill>
              </a:rPr>
              <a:t>Section 80GG.         House Rent Paid.</a:t>
            </a:r>
            <a:endParaRPr lang="en-US" dirty="0" smtClean="0">
              <a:solidFill>
                <a:srgbClr val="0000FF"/>
              </a:solidFill>
            </a:endParaRPr>
          </a:p>
          <a:p>
            <a:pPr lvl="0"/>
            <a:r>
              <a:rPr lang="en-IN" dirty="0" smtClean="0">
                <a:solidFill>
                  <a:srgbClr val="0000FF"/>
                </a:solidFill>
              </a:rPr>
              <a:t>Section 80E.            Interest on Education Loan.</a:t>
            </a:r>
            <a:endParaRPr lang="en-US" dirty="0" smtClean="0">
              <a:solidFill>
                <a:srgbClr val="0000FF"/>
              </a:solidFill>
            </a:endParaRPr>
          </a:p>
          <a:p>
            <a:pPr lvl="0"/>
            <a:r>
              <a:rPr lang="en-IN" dirty="0" smtClean="0">
                <a:solidFill>
                  <a:srgbClr val="0000FF"/>
                </a:solidFill>
              </a:rPr>
              <a:t>Section 80EE.         Interest on Home Loan.</a:t>
            </a:r>
            <a:endParaRPr lang="en-US" dirty="0" smtClean="0">
              <a:solidFill>
                <a:srgbClr val="0000FF"/>
              </a:solidFill>
            </a:endParaRPr>
          </a:p>
          <a:p>
            <a:r>
              <a:rPr lang="en-IN" dirty="0" smtClean="0">
                <a:solidFill>
                  <a:srgbClr val="0000FF"/>
                </a:solidFill>
              </a:rPr>
              <a:t>Section 80CCG.      RGESS</a:t>
            </a:r>
            <a:endParaRPr lang="en-US" dirty="0">
              <a:solidFill>
                <a:srgbClr val="0000FF"/>
              </a:solidFill>
            </a:endParaRPr>
          </a:p>
        </p:txBody>
      </p:sp>
      <p:sp>
        <p:nvSpPr>
          <p:cNvPr id="4" name="Date Placeholder 3"/>
          <p:cNvSpPr>
            <a:spLocks noGrp="1"/>
          </p:cNvSpPr>
          <p:nvPr>
            <p:ph type="dt" sz="half" idx="14"/>
          </p:nvPr>
        </p:nvSpPr>
        <p:spPr/>
        <p:txBody>
          <a:bodyPr/>
          <a:lstStyle/>
          <a:p>
            <a:fld id="{D067E8E2-DF41-45B5-B429-48083EB5E928}"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60</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GST </a:t>
            </a:r>
            <a:r>
              <a:rPr lang="en-US" b="1" dirty="0" smtClean="0">
                <a:solidFill>
                  <a:srgbClr val="C00000"/>
                </a:solidFill>
              </a:rPr>
              <a:t/>
            </a:r>
            <a:br>
              <a:rPr lang="en-US" b="1" dirty="0" smtClean="0">
                <a:solidFill>
                  <a:srgbClr val="C00000"/>
                </a:solidFill>
              </a:rPr>
            </a:br>
            <a:endParaRPr lang="en-US" b="1" dirty="0">
              <a:solidFill>
                <a:srgbClr val="C00000"/>
              </a:solidFill>
            </a:endParaRPr>
          </a:p>
        </p:txBody>
      </p:sp>
      <p:sp>
        <p:nvSpPr>
          <p:cNvPr id="3" name="Content Placeholder 2"/>
          <p:cNvSpPr>
            <a:spLocks noGrp="1"/>
          </p:cNvSpPr>
          <p:nvPr>
            <p:ph sz="quarter" idx="1"/>
          </p:nvPr>
        </p:nvSpPr>
        <p:spPr/>
        <p:txBody>
          <a:bodyPr/>
          <a:lstStyle/>
          <a:p>
            <a:r>
              <a:rPr lang="en-US" dirty="0" smtClean="0">
                <a:solidFill>
                  <a:srgbClr val="CC00CC"/>
                </a:solidFill>
              </a:rPr>
              <a:t>Goods and Services </a:t>
            </a:r>
            <a:r>
              <a:rPr lang="en-US" b="1" dirty="0" smtClean="0">
                <a:solidFill>
                  <a:srgbClr val="CC00CC"/>
                </a:solidFill>
              </a:rPr>
              <a:t>Tax</a:t>
            </a:r>
            <a:r>
              <a:rPr lang="en-US" dirty="0" smtClean="0">
                <a:solidFill>
                  <a:srgbClr val="CC00CC"/>
                </a:solidFill>
              </a:rPr>
              <a:t> (</a:t>
            </a:r>
            <a:r>
              <a:rPr lang="en-US" b="1" dirty="0" smtClean="0">
                <a:solidFill>
                  <a:srgbClr val="CC00CC"/>
                </a:solidFill>
              </a:rPr>
              <a:t>GST</a:t>
            </a:r>
            <a:r>
              <a:rPr lang="en-US" dirty="0" smtClean="0">
                <a:solidFill>
                  <a:srgbClr val="CC00CC"/>
                </a:solidFill>
              </a:rPr>
              <a:t>) is an </a:t>
            </a:r>
            <a:r>
              <a:rPr lang="en-US" b="1" dirty="0" smtClean="0">
                <a:solidFill>
                  <a:srgbClr val="CC00CC"/>
                </a:solidFill>
              </a:rPr>
              <a:t>indirect tax</a:t>
            </a:r>
            <a:r>
              <a:rPr lang="en-US" dirty="0" smtClean="0">
                <a:solidFill>
                  <a:srgbClr val="CC00CC"/>
                </a:solidFill>
              </a:rPr>
              <a:t> (or consumption </a:t>
            </a:r>
            <a:r>
              <a:rPr lang="en-US" b="1" dirty="0" smtClean="0">
                <a:solidFill>
                  <a:srgbClr val="CC00CC"/>
                </a:solidFill>
              </a:rPr>
              <a:t>tax</a:t>
            </a:r>
            <a:r>
              <a:rPr lang="en-US" dirty="0" smtClean="0">
                <a:solidFill>
                  <a:srgbClr val="CC00CC"/>
                </a:solidFill>
              </a:rPr>
              <a:t>) levied in India on the supply of goods and services. </a:t>
            </a:r>
          </a:p>
          <a:p>
            <a:r>
              <a:rPr lang="en-US" b="1" dirty="0" smtClean="0"/>
              <a:t>GST</a:t>
            </a:r>
            <a:r>
              <a:rPr lang="en-US" dirty="0" smtClean="0"/>
              <a:t> is levied at every step in the production process, but is meant to be refunded to all parties in the various stages of production </a:t>
            </a:r>
            <a:r>
              <a:rPr lang="en-US" b="1" dirty="0" smtClean="0"/>
              <a:t>other</a:t>
            </a:r>
            <a:r>
              <a:rPr lang="en-US" dirty="0" smtClean="0"/>
              <a:t> than the final consumer</a:t>
            </a:r>
            <a:endParaRPr lang="en-US" dirty="0"/>
          </a:p>
        </p:txBody>
      </p:sp>
      <p:sp>
        <p:nvSpPr>
          <p:cNvPr id="4" name="Date Placeholder 3"/>
          <p:cNvSpPr>
            <a:spLocks noGrp="1"/>
          </p:cNvSpPr>
          <p:nvPr>
            <p:ph type="dt" sz="half" idx="14"/>
          </p:nvPr>
        </p:nvSpPr>
        <p:spPr/>
        <p:txBody>
          <a:bodyPr/>
          <a:lstStyle/>
          <a:p>
            <a:fld id="{F41C1DEF-3089-4DBC-A870-4128704ADD52}"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61</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Input Tax Credit</a:t>
            </a:r>
            <a:r>
              <a:rPr lang="en-US" b="1" dirty="0" smtClean="0">
                <a:solidFill>
                  <a:srgbClr val="C00000"/>
                </a:solidFill>
              </a:rPr>
              <a:t/>
            </a:r>
            <a:br>
              <a:rPr lang="en-US" b="1" dirty="0" smtClean="0">
                <a:solidFill>
                  <a:srgbClr val="C00000"/>
                </a:solidFill>
              </a:rPr>
            </a:br>
            <a:endParaRPr lang="en-US" b="1" dirty="0">
              <a:solidFill>
                <a:srgbClr val="C00000"/>
              </a:solidFill>
            </a:endParaRPr>
          </a:p>
        </p:txBody>
      </p:sp>
      <p:sp>
        <p:nvSpPr>
          <p:cNvPr id="3" name="Content Placeholder 2"/>
          <p:cNvSpPr>
            <a:spLocks noGrp="1"/>
          </p:cNvSpPr>
          <p:nvPr>
            <p:ph sz="quarter" idx="1"/>
          </p:nvPr>
        </p:nvSpPr>
        <p:spPr/>
        <p:txBody>
          <a:bodyPr/>
          <a:lstStyle/>
          <a:p>
            <a:r>
              <a:rPr lang="en-US" b="1" dirty="0" smtClean="0"/>
              <a:t>Input Tax Credit</a:t>
            </a:r>
            <a:r>
              <a:rPr lang="en-US" dirty="0" smtClean="0"/>
              <a:t> or ITC is the </a:t>
            </a:r>
            <a:r>
              <a:rPr lang="en-US" b="1" dirty="0" smtClean="0"/>
              <a:t>tax</a:t>
            </a:r>
            <a:r>
              <a:rPr lang="en-US" dirty="0" smtClean="0"/>
              <a:t> that a business pays on a purchase and that it can use to reduce its </a:t>
            </a:r>
            <a:r>
              <a:rPr lang="en-US" b="1" dirty="0" smtClean="0"/>
              <a:t>tax</a:t>
            </a:r>
            <a:r>
              <a:rPr lang="en-US" dirty="0" smtClean="0"/>
              <a:t> liability when it makes a sale. </a:t>
            </a:r>
          </a:p>
          <a:p>
            <a:r>
              <a:rPr lang="en-US" dirty="0" smtClean="0">
                <a:solidFill>
                  <a:srgbClr val="CC00CC"/>
                </a:solidFill>
              </a:rPr>
              <a:t>In other words, business houses can reduce their </a:t>
            </a:r>
            <a:r>
              <a:rPr lang="en-US" b="1" dirty="0" smtClean="0">
                <a:solidFill>
                  <a:srgbClr val="CC00CC"/>
                </a:solidFill>
              </a:rPr>
              <a:t>tax</a:t>
            </a:r>
            <a:r>
              <a:rPr lang="en-US" dirty="0" smtClean="0">
                <a:solidFill>
                  <a:srgbClr val="CC00CC"/>
                </a:solidFill>
              </a:rPr>
              <a:t> liability by claiming </a:t>
            </a:r>
            <a:r>
              <a:rPr lang="en-US" b="1" dirty="0" smtClean="0">
                <a:solidFill>
                  <a:srgbClr val="CC00CC"/>
                </a:solidFill>
              </a:rPr>
              <a:t>credit</a:t>
            </a:r>
            <a:r>
              <a:rPr lang="en-US" dirty="0" smtClean="0">
                <a:solidFill>
                  <a:srgbClr val="CC00CC"/>
                </a:solidFill>
              </a:rPr>
              <a:t> to the extent of GST paid on purchases.</a:t>
            </a:r>
            <a:endParaRPr lang="en-US" dirty="0">
              <a:solidFill>
                <a:srgbClr val="CC00CC"/>
              </a:solidFill>
            </a:endParaRPr>
          </a:p>
        </p:txBody>
      </p:sp>
      <p:sp>
        <p:nvSpPr>
          <p:cNvPr id="4" name="Date Placeholder 3"/>
          <p:cNvSpPr>
            <a:spLocks noGrp="1"/>
          </p:cNvSpPr>
          <p:nvPr>
            <p:ph type="dt" sz="half" idx="14"/>
          </p:nvPr>
        </p:nvSpPr>
        <p:spPr/>
        <p:txBody>
          <a:bodyPr/>
          <a:lstStyle/>
          <a:p>
            <a:fld id="{A09CC2EC-4C6C-4774-9471-7BD01A9E9AE7}"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62</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Exemption u/s10 of IT Act</a:t>
            </a:r>
            <a:r>
              <a:rPr lang="en-US" dirty="0" smtClean="0"/>
              <a:t/>
            </a:r>
            <a:br>
              <a:rPr lang="en-US" dirty="0" smtClean="0"/>
            </a:br>
            <a:endParaRPr lang="en-US" dirty="0"/>
          </a:p>
        </p:txBody>
      </p:sp>
      <p:sp>
        <p:nvSpPr>
          <p:cNvPr id="3" name="Content Placeholder 2"/>
          <p:cNvSpPr>
            <a:spLocks noGrp="1"/>
          </p:cNvSpPr>
          <p:nvPr>
            <p:ph sz="quarter" idx="1"/>
          </p:nvPr>
        </p:nvSpPr>
        <p:spPr>
          <a:xfrm>
            <a:off x="228600" y="914400"/>
            <a:ext cx="8763000" cy="5943600"/>
          </a:xfrm>
        </p:spPr>
        <p:txBody>
          <a:bodyPr>
            <a:normAutofit fontScale="92500" lnSpcReduction="10000"/>
          </a:bodyPr>
          <a:lstStyle/>
          <a:p>
            <a:r>
              <a:rPr lang="en-US" dirty="0" smtClean="0">
                <a:solidFill>
                  <a:srgbClr val="0000FF"/>
                </a:solidFill>
              </a:rPr>
              <a:t>10(10)       Gratuity.</a:t>
            </a:r>
            <a:br>
              <a:rPr lang="en-US" dirty="0" smtClean="0">
                <a:solidFill>
                  <a:srgbClr val="0000FF"/>
                </a:solidFill>
              </a:rPr>
            </a:br>
            <a:endParaRPr lang="en-US" dirty="0" smtClean="0">
              <a:solidFill>
                <a:srgbClr val="0000FF"/>
              </a:solidFill>
            </a:endParaRPr>
          </a:p>
          <a:p>
            <a:r>
              <a:rPr lang="en-US" dirty="0" smtClean="0">
                <a:solidFill>
                  <a:srgbClr val="0000FF"/>
                </a:solidFill>
              </a:rPr>
              <a:t>10(10AA)  Leave encashment</a:t>
            </a:r>
            <a:br>
              <a:rPr lang="en-US" dirty="0" smtClean="0">
                <a:solidFill>
                  <a:srgbClr val="0000FF"/>
                </a:solidFill>
              </a:rPr>
            </a:br>
            <a:endParaRPr lang="en-US" dirty="0" smtClean="0">
              <a:solidFill>
                <a:srgbClr val="0000FF"/>
              </a:solidFill>
            </a:endParaRPr>
          </a:p>
          <a:p>
            <a:r>
              <a:rPr lang="en-US" dirty="0" smtClean="0">
                <a:solidFill>
                  <a:srgbClr val="0000FF"/>
                </a:solidFill>
              </a:rPr>
              <a:t>10(10B)    Retrenchment Compensation</a:t>
            </a:r>
            <a:br>
              <a:rPr lang="en-US" dirty="0" smtClean="0">
                <a:solidFill>
                  <a:srgbClr val="0000FF"/>
                </a:solidFill>
              </a:rPr>
            </a:br>
            <a:endParaRPr lang="en-US" dirty="0" smtClean="0">
              <a:solidFill>
                <a:srgbClr val="0000FF"/>
              </a:solidFill>
            </a:endParaRPr>
          </a:p>
          <a:p>
            <a:r>
              <a:rPr lang="en-US" dirty="0" smtClean="0">
                <a:solidFill>
                  <a:srgbClr val="0000FF"/>
                </a:solidFill>
              </a:rPr>
              <a:t>10(10C)    Compensation for voluntary retirement </a:t>
            </a:r>
            <a:br>
              <a:rPr lang="en-US" dirty="0" smtClean="0">
                <a:solidFill>
                  <a:srgbClr val="0000FF"/>
                </a:solidFill>
              </a:rPr>
            </a:br>
            <a:endParaRPr lang="en-US" dirty="0" smtClean="0">
              <a:solidFill>
                <a:srgbClr val="0000FF"/>
              </a:solidFill>
            </a:endParaRPr>
          </a:p>
          <a:p>
            <a:r>
              <a:rPr lang="en-US" dirty="0" smtClean="0">
                <a:solidFill>
                  <a:srgbClr val="0000FF"/>
                </a:solidFill>
              </a:rPr>
              <a:t>10(10CC) Tax on non-monetary perquisites paid by the employer</a:t>
            </a:r>
            <a:br>
              <a:rPr lang="en-US" dirty="0" smtClean="0">
                <a:solidFill>
                  <a:srgbClr val="0000FF"/>
                </a:solidFill>
              </a:rPr>
            </a:br>
            <a:endParaRPr lang="en-US" dirty="0" smtClean="0">
              <a:solidFill>
                <a:srgbClr val="0000FF"/>
              </a:solidFill>
            </a:endParaRPr>
          </a:p>
          <a:p>
            <a:r>
              <a:rPr lang="en-US" dirty="0" smtClean="0">
                <a:solidFill>
                  <a:srgbClr val="0000FF"/>
                </a:solidFill>
              </a:rPr>
              <a:t>10(11)      Payments received from a provident fund</a:t>
            </a:r>
            <a:br>
              <a:rPr lang="en-US" dirty="0" smtClean="0">
                <a:solidFill>
                  <a:srgbClr val="0000FF"/>
                </a:solidFill>
              </a:rPr>
            </a:br>
            <a:endParaRPr lang="en-US" dirty="0" smtClean="0">
              <a:solidFill>
                <a:srgbClr val="0000FF"/>
              </a:solidFill>
            </a:endParaRPr>
          </a:p>
          <a:p>
            <a:r>
              <a:rPr lang="en-US" dirty="0" smtClean="0">
                <a:solidFill>
                  <a:srgbClr val="0000FF"/>
                </a:solidFill>
              </a:rPr>
              <a:t>10(12)      Accumulated balance in a recognized provident fund</a:t>
            </a:r>
            <a:br>
              <a:rPr lang="en-US" dirty="0" smtClean="0">
                <a:solidFill>
                  <a:srgbClr val="0000FF"/>
                </a:solidFill>
              </a:rPr>
            </a:br>
            <a:endParaRPr lang="en-US" dirty="0" smtClean="0">
              <a:solidFill>
                <a:srgbClr val="0000FF"/>
              </a:solidFill>
            </a:endParaRPr>
          </a:p>
          <a:p>
            <a:r>
              <a:rPr lang="en-US" dirty="0" smtClean="0">
                <a:solidFill>
                  <a:srgbClr val="0000FF"/>
                </a:solidFill>
              </a:rPr>
              <a:t>10(13A)    House rent allowance</a:t>
            </a:r>
            <a:endParaRPr lang="en-US" dirty="0">
              <a:solidFill>
                <a:srgbClr val="0000FF"/>
              </a:solidFill>
            </a:endParaRPr>
          </a:p>
        </p:txBody>
      </p:sp>
      <p:sp>
        <p:nvSpPr>
          <p:cNvPr id="4" name="Date Placeholder 3"/>
          <p:cNvSpPr>
            <a:spLocks noGrp="1"/>
          </p:cNvSpPr>
          <p:nvPr>
            <p:ph type="dt" sz="half" idx="14"/>
          </p:nvPr>
        </p:nvSpPr>
        <p:spPr/>
        <p:txBody>
          <a:bodyPr/>
          <a:lstStyle/>
          <a:p>
            <a:fld id="{72860B4B-6802-41D8-AC34-EF470DA0E5C2}"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63</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Clubbing of Income</a:t>
            </a:r>
            <a:r>
              <a:rPr lang="en-US" b="1" dirty="0" smtClean="0">
                <a:solidFill>
                  <a:srgbClr val="C00000"/>
                </a:solidFill>
              </a:rPr>
              <a:t/>
            </a:r>
            <a:br>
              <a:rPr lang="en-US" b="1" dirty="0" smtClean="0">
                <a:solidFill>
                  <a:srgbClr val="C00000"/>
                </a:solidFill>
              </a:rPr>
            </a:br>
            <a:endParaRPr lang="en-US" b="1" dirty="0">
              <a:solidFill>
                <a:srgbClr val="C00000"/>
              </a:solidFill>
            </a:endParaRPr>
          </a:p>
        </p:txBody>
      </p:sp>
      <p:sp>
        <p:nvSpPr>
          <p:cNvPr id="3" name="Content Placeholder 2"/>
          <p:cNvSpPr>
            <a:spLocks noGrp="1"/>
          </p:cNvSpPr>
          <p:nvPr>
            <p:ph sz="quarter" idx="1"/>
          </p:nvPr>
        </p:nvSpPr>
        <p:spPr/>
        <p:txBody>
          <a:bodyPr/>
          <a:lstStyle/>
          <a:p>
            <a:r>
              <a:rPr lang="en-US" b="1" dirty="0" smtClean="0">
                <a:solidFill>
                  <a:srgbClr val="006600"/>
                </a:solidFill>
              </a:rPr>
              <a:t>Clubbing of income</a:t>
            </a:r>
            <a:r>
              <a:rPr lang="en-US" dirty="0" smtClean="0">
                <a:solidFill>
                  <a:srgbClr val="006600"/>
                </a:solidFill>
              </a:rPr>
              <a:t> means including the </a:t>
            </a:r>
            <a:r>
              <a:rPr lang="en-US" b="1" dirty="0" smtClean="0">
                <a:solidFill>
                  <a:srgbClr val="006600"/>
                </a:solidFill>
              </a:rPr>
              <a:t>income</a:t>
            </a:r>
            <a:r>
              <a:rPr lang="en-US" dirty="0" smtClean="0">
                <a:solidFill>
                  <a:srgbClr val="006600"/>
                </a:solidFill>
              </a:rPr>
              <a:t> of any other person in </a:t>
            </a:r>
            <a:r>
              <a:rPr lang="en-US" dirty="0" err="1" smtClean="0">
                <a:solidFill>
                  <a:srgbClr val="006600"/>
                </a:solidFill>
              </a:rPr>
              <a:t>Assessee's</a:t>
            </a:r>
            <a:r>
              <a:rPr lang="en-US" dirty="0" smtClean="0">
                <a:solidFill>
                  <a:srgbClr val="006600"/>
                </a:solidFill>
              </a:rPr>
              <a:t> total </a:t>
            </a:r>
            <a:r>
              <a:rPr lang="en-US" b="1" dirty="0" smtClean="0">
                <a:solidFill>
                  <a:srgbClr val="006600"/>
                </a:solidFill>
              </a:rPr>
              <a:t>income</a:t>
            </a:r>
            <a:r>
              <a:rPr lang="en-US" dirty="0" smtClean="0">
                <a:solidFill>
                  <a:srgbClr val="006600"/>
                </a:solidFill>
              </a:rPr>
              <a:t>.</a:t>
            </a:r>
          </a:p>
          <a:p>
            <a:r>
              <a:rPr lang="en-US" dirty="0" smtClean="0"/>
              <a:t>Then, such transferred </a:t>
            </a:r>
            <a:r>
              <a:rPr lang="en-US" b="1" dirty="0" smtClean="0"/>
              <a:t>income</a:t>
            </a:r>
            <a:r>
              <a:rPr lang="en-US" dirty="0" smtClean="0"/>
              <a:t> [of a wife]           is added and taxed as total </a:t>
            </a:r>
            <a:r>
              <a:rPr lang="en-US" b="1" dirty="0" smtClean="0"/>
              <a:t>income</a:t>
            </a:r>
            <a:r>
              <a:rPr lang="en-US" dirty="0" smtClean="0"/>
              <a:t> [of husband only and not his wife]. </a:t>
            </a:r>
          </a:p>
          <a:p>
            <a:r>
              <a:rPr lang="en-US" dirty="0" smtClean="0">
                <a:solidFill>
                  <a:srgbClr val="FF0000"/>
                </a:solidFill>
              </a:rPr>
              <a:t>The </a:t>
            </a:r>
            <a:r>
              <a:rPr lang="en-US" b="1" dirty="0" smtClean="0">
                <a:solidFill>
                  <a:srgbClr val="FF0000"/>
                </a:solidFill>
              </a:rPr>
              <a:t>clubbing</a:t>
            </a:r>
            <a:r>
              <a:rPr lang="en-US" dirty="0" smtClean="0">
                <a:solidFill>
                  <a:srgbClr val="FF0000"/>
                </a:solidFill>
              </a:rPr>
              <a:t> provisions are applicable even if there is no intention to reduce tax liability</a:t>
            </a:r>
            <a:r>
              <a:rPr lang="en-US" dirty="0" smtClean="0"/>
              <a:t>.</a:t>
            </a:r>
            <a:endParaRPr lang="en-US" dirty="0"/>
          </a:p>
        </p:txBody>
      </p:sp>
      <p:sp>
        <p:nvSpPr>
          <p:cNvPr id="4" name="Date Placeholder 3"/>
          <p:cNvSpPr>
            <a:spLocks noGrp="1"/>
          </p:cNvSpPr>
          <p:nvPr>
            <p:ph type="dt" sz="half" idx="14"/>
          </p:nvPr>
        </p:nvSpPr>
        <p:spPr/>
        <p:txBody>
          <a:bodyPr/>
          <a:lstStyle/>
          <a:p>
            <a:fld id="{4BBAE32F-FAE3-48D7-AA6C-24ACF5B5D0A5}"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64</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C00000"/>
                </a:solidFill>
              </a:rPr>
              <a:t>VARIOUS TYPES OF G.S.T</a:t>
            </a:r>
            <a:endParaRPr lang="en-US" b="1" dirty="0">
              <a:solidFill>
                <a:srgbClr val="C00000"/>
              </a:solidFill>
            </a:endParaRPr>
          </a:p>
        </p:txBody>
      </p:sp>
      <p:pic>
        <p:nvPicPr>
          <p:cNvPr id="4" name="Content Placeholder 3" descr="Image result for Various Types of GST"/>
          <p:cNvPicPr>
            <a:picLocks noGrp="1"/>
          </p:cNvPicPr>
          <p:nvPr>
            <p:ph sz="quarter" idx="1"/>
          </p:nvPr>
        </p:nvPicPr>
        <p:blipFill>
          <a:blip r:embed="rId2" cstate="print"/>
          <a:srcRect/>
          <a:stretch>
            <a:fillRect/>
          </a:stretch>
        </p:blipFill>
        <p:spPr bwMode="auto">
          <a:xfrm>
            <a:off x="0" y="1676400"/>
            <a:ext cx="8839200" cy="4873625"/>
          </a:xfrm>
          <a:prstGeom prst="rect">
            <a:avLst/>
          </a:prstGeom>
          <a:noFill/>
          <a:ln w="9525">
            <a:noFill/>
            <a:miter lim="800000"/>
            <a:headEnd/>
            <a:tailEnd/>
          </a:ln>
        </p:spPr>
      </p:pic>
      <p:sp>
        <p:nvSpPr>
          <p:cNvPr id="5" name="Date Placeholder 4"/>
          <p:cNvSpPr>
            <a:spLocks noGrp="1"/>
          </p:cNvSpPr>
          <p:nvPr>
            <p:ph type="dt" sz="half" idx="14"/>
          </p:nvPr>
        </p:nvSpPr>
        <p:spPr/>
        <p:txBody>
          <a:bodyPr/>
          <a:lstStyle/>
          <a:p>
            <a:fld id="{1E83D83C-EC00-417A-8D2D-EDE86F65FDBD}" type="datetime1">
              <a:rPr lang="en-US" smtClean="0"/>
              <a:pPr/>
              <a:t>06-Apr-20</a:t>
            </a:fld>
            <a:endParaRPr lang="en-US"/>
          </a:p>
        </p:txBody>
      </p:sp>
      <p:sp>
        <p:nvSpPr>
          <p:cNvPr id="6" name="Slide Number Placeholder 5"/>
          <p:cNvSpPr>
            <a:spLocks noGrp="1"/>
          </p:cNvSpPr>
          <p:nvPr>
            <p:ph type="sldNum" sz="quarter" idx="15"/>
          </p:nvPr>
        </p:nvSpPr>
        <p:spPr/>
        <p:txBody>
          <a:bodyPr/>
          <a:lstStyle/>
          <a:p>
            <a:fld id="{B6F15528-21DE-4FAA-801E-634DDDAF4B2B}" type="slidenum">
              <a:rPr lang="en-US" smtClean="0"/>
              <a:pPr/>
              <a:t>65</a:t>
            </a:fld>
            <a:endParaRPr lang="en-US"/>
          </a:p>
        </p:txBody>
      </p:sp>
      <p:sp>
        <p:nvSpPr>
          <p:cNvPr id="7" name="Footer Placeholder 6"/>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rmAutofit/>
          </a:bodyPr>
          <a:lstStyle/>
          <a:p>
            <a:pPr algn="ctr"/>
            <a:r>
              <a:rPr lang="en-IN" b="1" dirty="0" smtClean="0">
                <a:solidFill>
                  <a:srgbClr val="C00000"/>
                </a:solidFill>
              </a:rPr>
              <a:t>Set Off and Carry Forward of Losses </a:t>
            </a:r>
            <a:r>
              <a:rPr lang="en-US" b="1" dirty="0" smtClean="0">
                <a:solidFill>
                  <a:srgbClr val="C00000"/>
                </a:solidFill>
              </a:rPr>
              <a:t/>
            </a:r>
            <a:br>
              <a:rPr lang="en-US" b="1" dirty="0" smtClean="0">
                <a:solidFill>
                  <a:srgbClr val="C00000"/>
                </a:solidFill>
              </a:rPr>
            </a:br>
            <a:endParaRPr lang="en-US" b="1" dirty="0">
              <a:solidFill>
                <a:srgbClr val="C00000"/>
              </a:solidFill>
            </a:endParaRPr>
          </a:p>
        </p:txBody>
      </p:sp>
      <p:sp>
        <p:nvSpPr>
          <p:cNvPr id="3" name="Content Placeholder 2"/>
          <p:cNvSpPr>
            <a:spLocks noGrp="1"/>
          </p:cNvSpPr>
          <p:nvPr>
            <p:ph sz="quarter" idx="1"/>
          </p:nvPr>
        </p:nvSpPr>
        <p:spPr/>
        <p:txBody>
          <a:bodyPr>
            <a:normAutofit/>
          </a:bodyPr>
          <a:lstStyle/>
          <a:p>
            <a:r>
              <a:rPr lang="en-US" dirty="0" smtClean="0">
                <a:solidFill>
                  <a:srgbClr val="0000FF"/>
                </a:solidFill>
              </a:rPr>
              <a:t>After making the appropriate and permissible intra-head and inter-head adjustments, there could still be unadjusted losses. These unadjusted losses can be CARRIED FORWARD to future years for adjustments against income of these years.</a:t>
            </a:r>
          </a:p>
          <a:p>
            <a:r>
              <a:rPr lang="en-US" dirty="0" smtClean="0"/>
              <a:t> </a:t>
            </a:r>
            <a:r>
              <a:rPr lang="en-US" dirty="0" smtClean="0">
                <a:solidFill>
                  <a:srgbClr val="CC00CC"/>
                </a:solidFill>
              </a:rPr>
              <a:t>SET OFF of losses means adjusting the losses against the profit/income of that particular year. Losses that are not set off against income in the same year, can be carried forward to the subsequent years for set off against income of those years</a:t>
            </a:r>
            <a:endParaRPr lang="en-US" dirty="0">
              <a:solidFill>
                <a:srgbClr val="CC00CC"/>
              </a:solidFill>
            </a:endParaRPr>
          </a:p>
        </p:txBody>
      </p:sp>
      <p:sp>
        <p:nvSpPr>
          <p:cNvPr id="4" name="Date Placeholder 3"/>
          <p:cNvSpPr>
            <a:spLocks noGrp="1"/>
          </p:cNvSpPr>
          <p:nvPr>
            <p:ph type="dt" sz="half" idx="14"/>
          </p:nvPr>
        </p:nvSpPr>
        <p:spPr/>
        <p:txBody>
          <a:bodyPr/>
          <a:lstStyle/>
          <a:p>
            <a:fld id="{DF538FBF-21C4-4800-98B5-1B7274D3E2F9}"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66</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0"/>
            <a:ext cx="8610600" cy="6473952"/>
          </a:xfrm>
        </p:spPr>
        <p:txBody>
          <a:bodyPr>
            <a:noAutofit/>
          </a:bodyPr>
          <a:lstStyle/>
          <a:p>
            <a:pPr algn="ctr">
              <a:buNone/>
            </a:pPr>
            <a:endParaRPr lang="en-US" sz="13800" dirty="0" smtClean="0">
              <a:solidFill>
                <a:srgbClr val="C00000"/>
              </a:solidFill>
              <a:latin typeface="Algerian" pitchFamily="82" charset="0"/>
            </a:endParaRPr>
          </a:p>
          <a:p>
            <a:pPr algn="ctr">
              <a:buNone/>
            </a:pPr>
            <a:r>
              <a:rPr lang="en-US" sz="13800" dirty="0" smtClean="0">
                <a:solidFill>
                  <a:srgbClr val="0000FF"/>
                </a:solidFill>
                <a:latin typeface="Algerian" pitchFamily="82" charset="0"/>
              </a:rPr>
              <a:t>THANK YOU ALL</a:t>
            </a:r>
            <a:endParaRPr lang="en-US" sz="13800" dirty="0">
              <a:solidFill>
                <a:srgbClr val="0000FF"/>
              </a:solidFill>
              <a:latin typeface="Algerian" pitchFamily="82" charset="0"/>
            </a:endParaRPr>
          </a:p>
        </p:txBody>
      </p:sp>
      <p:sp>
        <p:nvSpPr>
          <p:cNvPr id="4" name="Date Placeholder 3"/>
          <p:cNvSpPr>
            <a:spLocks noGrp="1"/>
          </p:cNvSpPr>
          <p:nvPr>
            <p:ph type="dt" sz="half" idx="14"/>
          </p:nvPr>
        </p:nvSpPr>
        <p:spPr/>
        <p:txBody>
          <a:bodyPr/>
          <a:lstStyle/>
          <a:p>
            <a:fld id="{EFE59026-F378-43DC-A913-C637680BBD3D}"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67</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C00000"/>
                </a:solidFill>
                <a:latin typeface="Aharoni" pitchFamily="2" charset="-79"/>
                <a:cs typeface="Aharoni" pitchFamily="2" charset="-79"/>
              </a:rPr>
              <a:t>Artificial Intelligence in Banks</a:t>
            </a:r>
            <a:endParaRPr lang="en-US" dirty="0">
              <a:latin typeface="Aharoni" pitchFamily="2" charset="-79"/>
              <a:cs typeface="Aharoni" pitchFamily="2" charset="-79"/>
            </a:endParaRPr>
          </a:p>
        </p:txBody>
      </p:sp>
      <p:sp>
        <p:nvSpPr>
          <p:cNvPr id="3" name="Content Placeholder 2"/>
          <p:cNvSpPr>
            <a:spLocks noGrp="1"/>
          </p:cNvSpPr>
          <p:nvPr>
            <p:ph sz="quarter" idx="1"/>
          </p:nvPr>
        </p:nvSpPr>
        <p:spPr/>
        <p:txBody>
          <a:bodyPr/>
          <a:lstStyle/>
          <a:p>
            <a:r>
              <a:rPr lang="en-US" b="1" dirty="0" smtClean="0">
                <a:solidFill>
                  <a:srgbClr val="CC00CC"/>
                </a:solidFill>
              </a:rPr>
              <a:t>Artificial Intelligence</a:t>
            </a:r>
            <a:r>
              <a:rPr lang="en-US" dirty="0" smtClean="0">
                <a:solidFill>
                  <a:srgbClr val="CC00CC"/>
                </a:solidFill>
              </a:rPr>
              <a:t> is the </a:t>
            </a:r>
            <a:r>
              <a:rPr lang="en-US" b="1" dirty="0" smtClean="0">
                <a:solidFill>
                  <a:srgbClr val="CC00CC"/>
                </a:solidFill>
              </a:rPr>
              <a:t>intelligence</a:t>
            </a:r>
            <a:r>
              <a:rPr lang="en-US" dirty="0" smtClean="0">
                <a:solidFill>
                  <a:srgbClr val="CC00CC"/>
                </a:solidFill>
              </a:rPr>
              <a:t> which is shown by machines and not humans. ...</a:t>
            </a:r>
          </a:p>
          <a:p>
            <a:r>
              <a:rPr lang="en-US" dirty="0" smtClean="0"/>
              <a:t> Cognitive computing, </a:t>
            </a:r>
          </a:p>
          <a:p>
            <a:r>
              <a:rPr lang="en-US" dirty="0" smtClean="0"/>
              <a:t>Chat bots, </a:t>
            </a:r>
          </a:p>
          <a:p>
            <a:r>
              <a:rPr lang="en-US" dirty="0" smtClean="0"/>
              <a:t>Personal Assistant,</a:t>
            </a:r>
          </a:p>
          <a:p>
            <a:r>
              <a:rPr lang="en-US" dirty="0" smtClean="0"/>
              <a:t> </a:t>
            </a:r>
            <a:r>
              <a:rPr lang="en-US" dirty="0" smtClean="0">
                <a:solidFill>
                  <a:srgbClr val="0000FF"/>
                </a:solidFill>
              </a:rPr>
              <a:t>Machine Learning are all peripherals of </a:t>
            </a:r>
            <a:r>
              <a:rPr lang="en-US" b="1" dirty="0" smtClean="0">
                <a:solidFill>
                  <a:srgbClr val="0000FF"/>
                </a:solidFill>
              </a:rPr>
              <a:t>AI</a:t>
            </a:r>
            <a:r>
              <a:rPr lang="en-US" dirty="0" smtClean="0">
                <a:solidFill>
                  <a:srgbClr val="0000FF"/>
                </a:solidFill>
              </a:rPr>
              <a:t> used in the </a:t>
            </a:r>
            <a:r>
              <a:rPr lang="en-US" b="1" dirty="0" smtClean="0">
                <a:solidFill>
                  <a:srgbClr val="0000FF"/>
                </a:solidFill>
              </a:rPr>
              <a:t>finance</a:t>
            </a:r>
            <a:r>
              <a:rPr lang="en-US" dirty="0" smtClean="0">
                <a:solidFill>
                  <a:srgbClr val="0000FF"/>
                </a:solidFill>
              </a:rPr>
              <a:t> industry extensively nowadays.</a:t>
            </a:r>
          </a:p>
          <a:p>
            <a:endParaRPr lang="en-US" dirty="0"/>
          </a:p>
        </p:txBody>
      </p:sp>
      <p:sp>
        <p:nvSpPr>
          <p:cNvPr id="4" name="Date Placeholder 3"/>
          <p:cNvSpPr>
            <a:spLocks noGrp="1"/>
          </p:cNvSpPr>
          <p:nvPr>
            <p:ph type="dt" sz="half" idx="14"/>
          </p:nvPr>
        </p:nvSpPr>
        <p:spPr/>
        <p:txBody>
          <a:bodyPr/>
          <a:lstStyle/>
          <a:p>
            <a:fld id="{EE840682-B3FE-4F7B-AEAD-92ECAB34C81A}"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7</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C00000"/>
                </a:solidFill>
              </a:rPr>
              <a:t>SWIFT, IFSC, BCSBI, CRISIL</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solidFill>
                  <a:srgbClr val="0000FF"/>
                </a:solidFill>
              </a:rPr>
              <a:t>Society for Worldwide Interbank Financial Telecommunications. Global communication network that facilitates 24-hour secure international exchange of payment instructions between banks, central banks, multinational corporations, and major securities firms</a:t>
            </a:r>
          </a:p>
          <a:p>
            <a:r>
              <a:rPr lang="en-US" dirty="0" smtClean="0">
                <a:solidFill>
                  <a:srgbClr val="FF0000"/>
                </a:solidFill>
              </a:rPr>
              <a:t>IFSC stands for </a:t>
            </a:r>
            <a:r>
              <a:rPr lang="en-US" b="1" dirty="0" smtClean="0">
                <a:solidFill>
                  <a:srgbClr val="FF0000"/>
                </a:solidFill>
              </a:rPr>
              <a:t>Indian Financial System Code</a:t>
            </a:r>
            <a:r>
              <a:rPr lang="en-US" dirty="0" smtClean="0">
                <a:solidFill>
                  <a:srgbClr val="FF0000"/>
                </a:solidFill>
              </a:rPr>
              <a:t>. It's an 11-digit code written in an alphanumeric format, and it identifies the branches in the National Electronic Funds Transfer (NEFT) network</a:t>
            </a:r>
          </a:p>
          <a:p>
            <a:r>
              <a:rPr lang="en-US" b="1" i="1" dirty="0" smtClean="0">
                <a:solidFill>
                  <a:srgbClr val="006600"/>
                </a:solidFill>
              </a:rPr>
              <a:t>BCSBI</a:t>
            </a:r>
            <a:r>
              <a:rPr lang="en-US" dirty="0" smtClean="0">
                <a:solidFill>
                  <a:srgbClr val="006600"/>
                </a:solidFill>
              </a:rPr>
              <a:t> is an independent and autonomous institution to monitor and ensure that the Banking Codes and Standards adopted by the banks are adhered to in true</a:t>
            </a:r>
            <a:r>
              <a:rPr lang="en-US" b="1" dirty="0" smtClean="0">
                <a:solidFill>
                  <a:srgbClr val="006600"/>
                </a:solidFill>
              </a:rPr>
              <a:t> </a:t>
            </a:r>
            <a:r>
              <a:rPr lang="en-US" b="1" dirty="0" smtClean="0">
                <a:solidFill>
                  <a:srgbClr val="CC00CC"/>
                </a:solidFill>
              </a:rPr>
              <a:t>CRISIL</a:t>
            </a:r>
            <a:r>
              <a:rPr lang="en-US" dirty="0" smtClean="0">
                <a:solidFill>
                  <a:srgbClr val="CC00CC"/>
                </a:solidFill>
              </a:rPr>
              <a:t> (formerly Credit Rating Information Services of India Limited) is a global analytical company providing ratings, research, and risk and policy advisory services</a:t>
            </a:r>
            <a:r>
              <a:rPr lang="en-US" dirty="0" smtClean="0"/>
              <a:t>.</a:t>
            </a:r>
          </a:p>
          <a:p>
            <a:r>
              <a:rPr lang="en-US" dirty="0" smtClean="0"/>
              <a:t> </a:t>
            </a:r>
            <a:r>
              <a:rPr lang="en-US" b="1" dirty="0" smtClean="0"/>
              <a:t>CRISIL's</a:t>
            </a:r>
            <a:r>
              <a:rPr lang="en-US" dirty="0" smtClean="0"/>
              <a:t> majority shareholder is Standard &amp; Poor's, a division of McGraw Hill Financial and provider of financial market intelligence</a:t>
            </a:r>
          </a:p>
          <a:p>
            <a:endParaRPr lang="en-US" dirty="0"/>
          </a:p>
        </p:txBody>
      </p:sp>
      <p:sp>
        <p:nvSpPr>
          <p:cNvPr id="4" name="Date Placeholder 3"/>
          <p:cNvSpPr>
            <a:spLocks noGrp="1"/>
          </p:cNvSpPr>
          <p:nvPr>
            <p:ph type="dt" sz="half" idx="14"/>
          </p:nvPr>
        </p:nvSpPr>
        <p:spPr/>
        <p:txBody>
          <a:bodyPr/>
          <a:lstStyle/>
          <a:p>
            <a:fld id="{4B66FA2B-1EDC-4E4C-A645-9B72E791A9F2}"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8</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dirty="0" smtClean="0">
                <a:solidFill>
                  <a:srgbClr val="C00000"/>
                </a:solidFill>
                <a:latin typeface="Aharoni" pitchFamily="2" charset="-79"/>
                <a:cs typeface="Aharoni" pitchFamily="2" charset="-79"/>
              </a:rPr>
              <a:t>CRR&amp;SLR</a:t>
            </a:r>
            <a:endParaRPr lang="en-US" dirty="0">
              <a:latin typeface="Aharoni" pitchFamily="2" charset="-79"/>
              <a:cs typeface="Aharoni" pitchFamily="2" charset="-79"/>
            </a:endParaRPr>
          </a:p>
        </p:txBody>
      </p:sp>
      <p:sp>
        <p:nvSpPr>
          <p:cNvPr id="3" name="Content Placeholder 2"/>
          <p:cNvSpPr>
            <a:spLocks noGrp="1"/>
          </p:cNvSpPr>
          <p:nvPr>
            <p:ph sz="quarter" idx="1"/>
          </p:nvPr>
        </p:nvSpPr>
        <p:spPr/>
        <p:txBody>
          <a:bodyPr/>
          <a:lstStyle/>
          <a:p>
            <a:r>
              <a:rPr lang="en-US" b="1" dirty="0" smtClean="0"/>
              <a:t>CRR</a:t>
            </a:r>
            <a:r>
              <a:rPr lang="en-US" dirty="0" smtClean="0"/>
              <a:t> and </a:t>
            </a:r>
            <a:r>
              <a:rPr lang="en-US" b="1" dirty="0" smtClean="0"/>
              <a:t>SLR</a:t>
            </a:r>
            <a:r>
              <a:rPr lang="en-US" dirty="0" smtClean="0"/>
              <a:t> are  two different ratios.</a:t>
            </a:r>
          </a:p>
          <a:p>
            <a:r>
              <a:rPr lang="en-US" b="1" dirty="0" smtClean="0"/>
              <a:t>CRR</a:t>
            </a:r>
            <a:r>
              <a:rPr lang="en-US" dirty="0" smtClean="0"/>
              <a:t> is a cash reserve ratio and </a:t>
            </a:r>
            <a:r>
              <a:rPr lang="en-US" b="1" dirty="0" smtClean="0"/>
              <a:t>SLR</a:t>
            </a:r>
            <a:r>
              <a:rPr lang="en-US" dirty="0" smtClean="0"/>
              <a:t> is statutory liquidity ratio. </a:t>
            </a:r>
          </a:p>
          <a:p>
            <a:r>
              <a:rPr lang="en-US" dirty="0" smtClean="0">
                <a:solidFill>
                  <a:srgbClr val="CC00CC"/>
                </a:solidFill>
              </a:rPr>
              <a:t>Under </a:t>
            </a:r>
            <a:r>
              <a:rPr lang="en-US" b="1" dirty="0" smtClean="0">
                <a:solidFill>
                  <a:srgbClr val="CC00CC"/>
                </a:solidFill>
              </a:rPr>
              <a:t>CRR</a:t>
            </a:r>
            <a:r>
              <a:rPr lang="en-US" dirty="0" smtClean="0">
                <a:solidFill>
                  <a:srgbClr val="CC00CC"/>
                </a:solidFill>
              </a:rPr>
              <a:t> a certain </a:t>
            </a:r>
            <a:r>
              <a:rPr lang="en-US" b="1" dirty="0" smtClean="0">
                <a:solidFill>
                  <a:srgbClr val="CC00CC"/>
                </a:solidFill>
              </a:rPr>
              <a:t>percentage</a:t>
            </a:r>
            <a:r>
              <a:rPr lang="en-US" dirty="0" smtClean="0">
                <a:solidFill>
                  <a:srgbClr val="CC00CC"/>
                </a:solidFill>
              </a:rPr>
              <a:t> of the total bank deposits has to be kept in the current account with RBI which means banks do not have access to that EXCESS amount for any economic activity or commercial activity.</a:t>
            </a:r>
          </a:p>
          <a:p>
            <a:r>
              <a:rPr lang="en-US" dirty="0" smtClean="0"/>
              <a:t>Interest Rate is a rate at which money can be lent as advised by the RBI</a:t>
            </a:r>
          </a:p>
          <a:p>
            <a:r>
              <a:rPr lang="en-US" dirty="0" smtClean="0">
                <a:solidFill>
                  <a:srgbClr val="0000FF"/>
                </a:solidFill>
              </a:rPr>
              <a:t>Discount Rate is a rate at which all forms of financial instruments are realized for further use</a:t>
            </a:r>
          </a:p>
          <a:p>
            <a:endParaRPr lang="en-US" dirty="0"/>
          </a:p>
        </p:txBody>
      </p:sp>
      <p:sp>
        <p:nvSpPr>
          <p:cNvPr id="4" name="Date Placeholder 3"/>
          <p:cNvSpPr>
            <a:spLocks noGrp="1"/>
          </p:cNvSpPr>
          <p:nvPr>
            <p:ph type="dt" sz="half" idx="14"/>
          </p:nvPr>
        </p:nvSpPr>
        <p:spPr/>
        <p:txBody>
          <a:bodyPr/>
          <a:lstStyle/>
          <a:p>
            <a:fld id="{DF48F783-7F6E-44FF-AD38-93ECD49D28B2}" type="datetime1">
              <a:rPr lang="en-US" smtClean="0"/>
              <a:pPr/>
              <a:t>06-Apr-20</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9</a:t>
            </a:fld>
            <a:endParaRPr lang="en-US"/>
          </a:p>
        </p:txBody>
      </p:sp>
      <p:sp>
        <p:nvSpPr>
          <p:cNvPr id="6" name="Footer Placeholder 5"/>
          <p:cNvSpPr>
            <a:spLocks noGrp="1"/>
          </p:cNvSpPr>
          <p:nvPr>
            <p:ph type="ftr" sz="quarter" idx="16"/>
          </p:nvPr>
        </p:nvSpPr>
        <p:spPr/>
        <p:txBody>
          <a:bodyPr/>
          <a:lstStyle/>
          <a:p>
            <a:r>
              <a:rPr lang="en-US" smtClean="0"/>
              <a:t>D.ILANGOVAN Prof &amp; Head Commerce Annamalai University</a:t>
            </a:r>
            <a:endParaRPr lang="en-US"/>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166</TotalTime>
  <Words>1644</Words>
  <Application>Microsoft Office PowerPoint</Application>
  <PresentationFormat>On-screen Show (4:3)</PresentationFormat>
  <Paragraphs>395</Paragraphs>
  <Slides>67</Slides>
  <Notes>0</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Oriel</vt:lpstr>
      <vt:lpstr>ANNAMALAI UNIVERSITY DEPARTMENT OF COMMERCE</vt:lpstr>
      <vt:lpstr>A PRESENTATION BY  PROF. D. ILANGOVAN, HD in Commerce  ANNAMALAI UNIVERSITY ON</vt:lpstr>
      <vt:lpstr>Slide 3</vt:lpstr>
      <vt:lpstr>General currency vs  Crypto/DIGITAL currency </vt:lpstr>
      <vt:lpstr>Virtual currency  </vt:lpstr>
      <vt:lpstr>Demonetization and Remonetisation </vt:lpstr>
      <vt:lpstr>Artificial Intelligence in Banks</vt:lpstr>
      <vt:lpstr>SWIFT, IFSC, BCSBI, CRISIL </vt:lpstr>
      <vt:lpstr>CRR&amp;SLR</vt:lpstr>
      <vt:lpstr>Block Chain Technology [leading to bit coin]</vt:lpstr>
      <vt:lpstr>Robotics in Banking</vt:lpstr>
      <vt:lpstr>Prudential Norms of Asset &amp; Classification </vt:lpstr>
      <vt:lpstr>Slide 13</vt:lpstr>
      <vt:lpstr>Cost of Capital </vt:lpstr>
      <vt:lpstr>Cash Flow Analysis </vt:lpstr>
      <vt:lpstr>Risk and Return </vt:lpstr>
      <vt:lpstr>Changing Role of Financial Manager</vt:lpstr>
      <vt:lpstr>Capital Structure </vt:lpstr>
      <vt:lpstr>Slide 19</vt:lpstr>
      <vt:lpstr>Co-operative Society </vt:lpstr>
      <vt:lpstr>Co-operative Accounting and Auditing</vt:lpstr>
      <vt:lpstr>Credit and Non Credit Cooperatives</vt:lpstr>
      <vt:lpstr>Membership and General Body </vt:lpstr>
      <vt:lpstr>Slide 24</vt:lpstr>
      <vt:lpstr>Work Ethics </vt:lpstr>
      <vt:lpstr>Stress Management </vt:lpstr>
      <vt:lpstr>Work Life Balance </vt:lpstr>
      <vt:lpstr>Emotional Intelligence </vt:lpstr>
      <vt:lpstr>Organisational Effectiveness </vt:lpstr>
      <vt:lpstr>Group Dynamics </vt:lpstr>
      <vt:lpstr>Organisational Commitment</vt:lpstr>
      <vt:lpstr>Slide 32</vt:lpstr>
      <vt:lpstr>Logistics</vt:lpstr>
      <vt:lpstr>Negative List of Exports </vt:lpstr>
      <vt:lpstr>Export Processing Zone (EPZ/EOU) Export Oriented Units</vt:lpstr>
      <vt:lpstr>Export House vs Trade house</vt:lpstr>
      <vt:lpstr>Dumping </vt:lpstr>
      <vt:lpstr>EEFC Accounts </vt:lpstr>
      <vt:lpstr>Slide 39</vt:lpstr>
      <vt:lpstr>Capital Markets </vt:lpstr>
      <vt:lpstr>Non Banking Finance Companies </vt:lpstr>
      <vt:lpstr>RTGS,NEFT </vt:lpstr>
      <vt:lpstr>Blue Chip Stocks</vt:lpstr>
      <vt:lpstr>UPI</vt:lpstr>
      <vt:lpstr>Bank-Assurance </vt:lpstr>
      <vt:lpstr>Slide 46</vt:lpstr>
      <vt:lpstr>Entrepreneur VS. Manager </vt:lpstr>
      <vt:lpstr>Entrepreneur as a Risk-Bearer</vt:lpstr>
      <vt:lpstr>ENTREPRENEUER VS INTRAPRENEUR</vt:lpstr>
      <vt:lpstr>TRAITS</vt:lpstr>
      <vt:lpstr>Slide 51</vt:lpstr>
      <vt:lpstr>Customer-Consumer </vt:lpstr>
      <vt:lpstr>E-Marketing, E-Retailing, E-Commerce </vt:lpstr>
      <vt:lpstr>Product Line Product Mix Product Diversification</vt:lpstr>
      <vt:lpstr>Advertisement, Publicity, Sales Promotion</vt:lpstr>
      <vt:lpstr>Marketing Information System </vt:lpstr>
      <vt:lpstr>Purchase order vs Sales order </vt:lpstr>
      <vt:lpstr>Personal Selling vs. Salesmanship </vt:lpstr>
      <vt:lpstr>Slide 59</vt:lpstr>
      <vt:lpstr>Deductions under section 80</vt:lpstr>
      <vt:lpstr>GST  </vt:lpstr>
      <vt:lpstr>Input Tax Credit </vt:lpstr>
      <vt:lpstr>Exemption u/s10 of IT Act </vt:lpstr>
      <vt:lpstr>Clubbing of Income </vt:lpstr>
      <vt:lpstr>VARIOUS TYPES OF G.S.T</vt:lpstr>
      <vt:lpstr>Set Off and Carry Forward of Losses  </vt:lpstr>
      <vt:lpstr>Slide 67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PERIYAR UNIVERSITY, SALEM DEPARTMENT OF COMMERCE</dc:title>
  <dc:creator>Ilangovan</dc:creator>
  <cp:lastModifiedBy>Ilangovan</cp:lastModifiedBy>
  <cp:revision>59</cp:revision>
  <dcterms:created xsi:type="dcterms:W3CDTF">2006-08-16T00:00:00Z</dcterms:created>
  <dcterms:modified xsi:type="dcterms:W3CDTF">2020-04-05T23:54:36Z</dcterms:modified>
</cp:coreProperties>
</file>